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handoutMasterIdLst>
    <p:handoutMasterId r:id="rId23"/>
  </p:handoutMasterIdLst>
  <p:sldIdLst>
    <p:sldId id="292" r:id="rId2"/>
    <p:sldId id="291" r:id="rId3"/>
    <p:sldId id="256" r:id="rId4"/>
    <p:sldId id="308" r:id="rId5"/>
    <p:sldId id="310" r:id="rId6"/>
    <p:sldId id="311" r:id="rId7"/>
    <p:sldId id="257" r:id="rId8"/>
    <p:sldId id="297" r:id="rId9"/>
    <p:sldId id="259" r:id="rId10"/>
    <p:sldId id="260" r:id="rId11"/>
    <p:sldId id="309" r:id="rId12"/>
    <p:sldId id="288" r:id="rId13"/>
    <p:sldId id="262" r:id="rId14"/>
    <p:sldId id="280" r:id="rId15"/>
    <p:sldId id="274" r:id="rId16"/>
    <p:sldId id="264" r:id="rId17"/>
    <p:sldId id="300" r:id="rId18"/>
    <p:sldId id="304" r:id="rId19"/>
    <p:sldId id="298" r:id="rId20"/>
    <p:sldId id="279" r:id="rId21"/>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79F62A-F78E-4AFA-902D-00AB1FEBF524}" v="46" dt="2023-05-24T15:13:23.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9" autoAdjust="0"/>
    <p:restoredTop sz="94710" autoAdjust="0"/>
  </p:normalViewPr>
  <p:slideViewPr>
    <p:cSldViewPr>
      <p:cViewPr varScale="1">
        <p:scale>
          <a:sx n="75" d="100"/>
          <a:sy n="75" d="100"/>
        </p:scale>
        <p:origin x="1000" y="44"/>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03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84F04834-FB60-4A32-BAED-B2AF09E85C80}" type="datetimeFigureOut">
              <a:rPr lang="sv-SE" smtClean="0"/>
              <a:t>2023-05-24</a:t>
            </a:fld>
            <a:endParaRPr lang="sv-SE"/>
          </a:p>
        </p:txBody>
      </p:sp>
      <p:sp>
        <p:nvSpPr>
          <p:cNvPr id="4" name="Platshållare för sidfot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B21044E5-4FB3-4A9D-82B5-8DF53B2C49DF}" type="slidenum">
              <a:rPr lang="sv-SE" smtClean="0"/>
              <a:t>‹#›</a:t>
            </a:fld>
            <a:endParaRPr lang="sv-SE"/>
          </a:p>
        </p:txBody>
      </p:sp>
    </p:spTree>
    <p:extLst>
      <p:ext uri="{BB962C8B-B14F-4D97-AF65-F5344CB8AC3E}">
        <p14:creationId xmlns:p14="http://schemas.microsoft.com/office/powerpoint/2010/main" val="34271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15F65AE6-1880-43A5-8F54-892997303848}" type="datetimeFigureOut">
              <a:rPr lang="sv-SE" smtClean="0"/>
              <a:t>2023-05-24</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38897A94-686C-4F65-976F-0CB73AB72C8A}" type="slidenum">
              <a:rPr lang="sv-SE" smtClean="0"/>
              <a:t>‹#›</a:t>
            </a:fld>
            <a:endParaRPr lang="sv-SE"/>
          </a:p>
        </p:txBody>
      </p:sp>
    </p:spTree>
    <p:extLst>
      <p:ext uri="{BB962C8B-B14F-4D97-AF65-F5344CB8AC3E}">
        <p14:creationId xmlns:p14="http://schemas.microsoft.com/office/powerpoint/2010/main" val="369033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38897A94-686C-4F65-976F-0CB73AB72C8A}" type="slidenum">
              <a:rPr lang="sv-SE" smtClean="0"/>
              <a:t>2</a:t>
            </a:fld>
            <a:endParaRPr lang="sv-SE"/>
          </a:p>
        </p:txBody>
      </p:sp>
    </p:spTree>
    <p:extLst>
      <p:ext uri="{BB962C8B-B14F-4D97-AF65-F5344CB8AC3E}">
        <p14:creationId xmlns:p14="http://schemas.microsoft.com/office/powerpoint/2010/main" val="249002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väg in</a:t>
            </a:r>
          </a:p>
          <a:p>
            <a:r>
              <a:rPr lang="sv-SE" dirty="0"/>
              <a:t>Allt som rör barnfamiljen samlat under ett tak</a:t>
            </a:r>
          </a:p>
          <a:p>
            <a:r>
              <a:rPr lang="sv-SE" dirty="0"/>
              <a:t>Till familjecentralen </a:t>
            </a:r>
            <a:r>
              <a:rPr lang="sv-SE" dirty="0" err="1"/>
              <a:t>sjak</a:t>
            </a:r>
            <a:r>
              <a:rPr lang="sv-SE" dirty="0"/>
              <a:t> man kunna komma när allt är roligt och det känns bra men likväl när saker tjorvar och känns jobbigt- för så är det ju- Föräldraskap är både det roligaste och svåraste uppdrag vi har och vi kan alla </a:t>
            </a:r>
            <a:r>
              <a:rPr lang="sv-SE" dirty="0" err="1"/>
              <a:t>iblandbehöva</a:t>
            </a:r>
            <a:r>
              <a:rPr lang="sv-SE" dirty="0"/>
              <a:t> hjälp eller stöd och få möjlighet att prata med någon- det ska inte vara något konstigt med det- det är enligt mig en föräldraförmåga i sig att våga be om hjälp. Det är aldrig för sent att jobba med relationer</a:t>
            </a:r>
          </a:p>
        </p:txBody>
      </p:sp>
      <p:sp>
        <p:nvSpPr>
          <p:cNvPr id="4" name="Platshållare för bildnummer 3"/>
          <p:cNvSpPr>
            <a:spLocks noGrp="1"/>
          </p:cNvSpPr>
          <p:nvPr>
            <p:ph type="sldNum" sz="quarter" idx="5"/>
          </p:nvPr>
        </p:nvSpPr>
        <p:spPr/>
        <p:txBody>
          <a:bodyPr/>
          <a:lstStyle/>
          <a:p>
            <a:fld id="{38897A94-686C-4F65-976F-0CB73AB72C8A}" type="slidenum">
              <a:rPr lang="sv-SE" smtClean="0"/>
              <a:t>3</a:t>
            </a:fld>
            <a:endParaRPr lang="sv-SE"/>
          </a:p>
        </p:txBody>
      </p:sp>
    </p:spTree>
    <p:extLst>
      <p:ext uri="{BB962C8B-B14F-4D97-AF65-F5344CB8AC3E}">
        <p14:creationId xmlns:p14="http://schemas.microsoft.com/office/powerpoint/2010/main" val="358796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8897A94-686C-4F65-976F-0CB73AB72C8A}" type="slidenum">
              <a:rPr lang="sv-SE" smtClean="0"/>
              <a:t>16</a:t>
            </a:fld>
            <a:endParaRPr lang="sv-SE"/>
          </a:p>
        </p:txBody>
      </p:sp>
    </p:spTree>
    <p:extLst>
      <p:ext uri="{BB962C8B-B14F-4D97-AF65-F5344CB8AC3E}">
        <p14:creationId xmlns:p14="http://schemas.microsoft.com/office/powerpoint/2010/main" val="397064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14" name="Rubrik 13"/>
          <p:cNvSpPr>
            <a:spLocks noGrp="1"/>
          </p:cNvSpPr>
          <p:nvPr>
            <p:ph type="ctrTitle"/>
          </p:nvPr>
        </p:nvSpPr>
        <p:spPr>
          <a:xfrm>
            <a:off x="1432560" y="359898"/>
            <a:ext cx="7406640" cy="1472184"/>
          </a:xfrm>
        </p:spPr>
        <p:txBody>
          <a:bodyPr anchor="b"/>
          <a:lstStyle>
            <a:lvl1pPr algn="l">
              <a:defRPr/>
            </a:lvl1pPr>
            <a:extLst/>
          </a:lstStyle>
          <a:p>
            <a:r>
              <a:rPr kumimoji="0" lang="sv-SE"/>
              <a:t>Klicka här för att ändra format</a:t>
            </a:r>
            <a:endParaRPr kumimoji="0" lang="en-US"/>
          </a:p>
        </p:txBody>
      </p:sp>
      <p:sp>
        <p:nvSpPr>
          <p:cNvPr id="22" name="Underrubri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a:t>Klicka här för att ändra format på underrubrik i bakgrunden</a:t>
            </a:r>
            <a:endParaRPr kumimoji="0" lang="en-US"/>
          </a:p>
        </p:txBody>
      </p:sp>
      <p:sp>
        <p:nvSpPr>
          <p:cNvPr id="7" name="Platshållare för datum 6"/>
          <p:cNvSpPr>
            <a:spLocks noGrp="1"/>
          </p:cNvSpPr>
          <p:nvPr>
            <p:ph type="dt" sz="half" idx="10"/>
          </p:nvPr>
        </p:nvSpPr>
        <p:spPr/>
        <p:txBody>
          <a:bodyPr/>
          <a:lstStyle/>
          <a:p>
            <a:fld id="{16E7F63F-F57A-458E-834A-DEBD5119155C}" type="datetimeFigureOut">
              <a:rPr lang="sv-SE" smtClean="0"/>
              <a:t>2023-05-24</a:t>
            </a:fld>
            <a:endParaRPr lang="sv-SE"/>
          </a:p>
        </p:txBody>
      </p:sp>
      <p:sp>
        <p:nvSpPr>
          <p:cNvPr id="20" name="Platshållare för sidfot 19"/>
          <p:cNvSpPr>
            <a:spLocks noGrp="1"/>
          </p:cNvSpPr>
          <p:nvPr>
            <p:ph type="ftr" sz="quarter" idx="11"/>
          </p:nvPr>
        </p:nvSpPr>
        <p:spPr/>
        <p:txBody>
          <a:bodyPr/>
          <a:lstStyle/>
          <a:p>
            <a:endParaRPr lang="sv-SE"/>
          </a:p>
        </p:txBody>
      </p:sp>
      <p:sp>
        <p:nvSpPr>
          <p:cNvPr id="10" name="Platshållare för bildnummer 9"/>
          <p:cNvSpPr>
            <a:spLocks noGrp="1"/>
          </p:cNvSpPr>
          <p:nvPr>
            <p:ph type="sldNum" sz="quarter" idx="12"/>
          </p:nvPr>
        </p:nvSpPr>
        <p:spPr/>
        <p:txBody>
          <a:bodyPr/>
          <a:lstStyle/>
          <a:p>
            <a:fld id="{D396C6C4-F302-401E-8C9E-8E67609E58D6}" type="slidenum">
              <a:rPr lang="sv-SE" smtClean="0"/>
              <a:t>‹#›</a:t>
            </a:fld>
            <a:endParaRPr lang="sv-SE"/>
          </a:p>
        </p:txBody>
      </p:sp>
      <p:sp>
        <p:nvSpPr>
          <p:cNvPr id="8" name="Ellip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16E7F63F-F57A-458E-834A-DEBD5119155C}" type="datetimeFigureOut">
              <a:rPr lang="sv-SE" smtClean="0"/>
              <a:t>2023-05-24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58000" y="274639"/>
            <a:ext cx="1828800" cy="5851525"/>
          </a:xfrm>
        </p:spPr>
        <p:txBody>
          <a:bodyPr vert="eaVert"/>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1143000" y="274640"/>
            <a:ext cx="5562600" cy="5851525"/>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16E7F63F-F57A-458E-834A-DEBD5119155C}" type="datetimeFigureOut">
              <a:rPr lang="sv-SE" smtClean="0"/>
              <a:t>2023-05-24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fld id="{16E7F63F-F57A-458E-834A-DEBD5119155C}" type="datetimeFigureOut">
              <a:rPr lang="sv-SE" smtClean="0"/>
              <a:t>2023-05-24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ktangel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a:t>Klicka här för att ändra format på bakgrundstexten</a:t>
            </a:r>
          </a:p>
        </p:txBody>
      </p:sp>
      <p:sp>
        <p:nvSpPr>
          <p:cNvPr id="4" name="Platshållare för datum 3"/>
          <p:cNvSpPr>
            <a:spLocks noGrp="1"/>
          </p:cNvSpPr>
          <p:nvPr>
            <p:ph type="dt" sz="half" idx="10"/>
          </p:nvPr>
        </p:nvSpPr>
        <p:spPr/>
        <p:txBody>
          <a:bodyPr/>
          <a:lstStyle/>
          <a:p>
            <a:fld id="{16E7F63F-F57A-458E-834A-DEBD5119155C}" type="datetimeFigureOut">
              <a:rPr lang="sv-SE" smtClean="0"/>
              <a:t>2023-05-24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396C6C4-F302-401E-8C9E-8E67609E58D6}" type="slidenum">
              <a:rPr lang="sv-SE" smtClean="0"/>
              <a:t>‹#›</a:t>
            </a:fld>
            <a:endParaRPr lang="sv-SE"/>
          </a:p>
        </p:txBody>
      </p:sp>
      <p:sp>
        <p:nvSpPr>
          <p:cNvPr id="10" name="Rektangel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lstStyle/>
          <a:p>
            <a:r>
              <a:rPr kumimoji="0" lang="sv-SE"/>
              <a:t>Klicka här för att ändra format</a:t>
            </a:r>
            <a:endParaRPr kumimoji="0" lang="en-US"/>
          </a:p>
        </p:txBody>
      </p:sp>
      <p:sp>
        <p:nvSpPr>
          <p:cNvPr id="3" name="Platshållare för innehåll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innehåll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fld id="{16E7F63F-F57A-458E-834A-DEBD5119155C}" type="datetimeFigureOut">
              <a:rPr lang="sv-SE" smtClean="0"/>
              <a:t>2023-05-24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5" name="Platshållare för innehåll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6" name="Platshållare för innehåll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7" name="Platshållare för datum 6"/>
          <p:cNvSpPr>
            <a:spLocks noGrp="1"/>
          </p:cNvSpPr>
          <p:nvPr>
            <p:ph type="dt" sz="half" idx="10"/>
          </p:nvPr>
        </p:nvSpPr>
        <p:spPr/>
        <p:txBody>
          <a:bodyPr/>
          <a:lstStyle/>
          <a:p>
            <a:fld id="{16E7F63F-F57A-458E-834A-DEBD5119155C}" type="datetimeFigureOut">
              <a:rPr lang="sv-SE" smtClean="0"/>
              <a:t>2023-05-24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320"/>
            <a:ext cx="7498080" cy="1143000"/>
          </a:xfrm>
        </p:spPr>
        <p:txBody>
          <a:bodyPr anchor="ctr"/>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fld id="{16E7F63F-F57A-458E-834A-DEBD5119155C}" type="datetimeFigureOut">
              <a:rPr lang="sv-SE" smtClean="0"/>
              <a:t>2023-05-24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Rektangel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Platshållare för datum 1"/>
          <p:cNvSpPr>
            <a:spLocks noGrp="1"/>
          </p:cNvSpPr>
          <p:nvPr>
            <p:ph type="dt" sz="half" idx="10"/>
          </p:nvPr>
        </p:nvSpPr>
        <p:spPr/>
        <p:txBody>
          <a:bodyPr/>
          <a:lstStyle/>
          <a:p>
            <a:fld id="{16E7F63F-F57A-458E-834A-DEBD5119155C}" type="datetimeFigureOut">
              <a:rPr lang="sv-SE" smtClean="0"/>
              <a:t>2023-05-24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396C6C4-F302-401E-8C9E-8E67609E58D6}" type="slidenum">
              <a:rPr lang="sv-SE" smtClean="0"/>
              <a:t>‹#›</a:t>
            </a:fld>
            <a:endParaRPr lang="sv-SE"/>
          </a:p>
        </p:txBody>
      </p:sp>
      <p:sp>
        <p:nvSpPr>
          <p:cNvPr id="6" name="Rektangel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v-SE"/>
              <a:t>Klicka här för att ändra format</a:t>
            </a:r>
            <a:endParaRPr kumimoji="0" lang="en-US"/>
          </a:p>
        </p:txBody>
      </p:sp>
      <p:sp>
        <p:nvSpPr>
          <p:cNvPr id="3" name="Platshållare för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a:t>Klicka här för att ändra format på bakgrundstexten</a:t>
            </a:r>
          </a:p>
        </p:txBody>
      </p:sp>
      <p:sp>
        <p:nvSpPr>
          <p:cNvPr id="4" name="Platshållare för innehåll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fld id="{16E7F63F-F57A-458E-834A-DEBD5119155C}" type="datetimeFigureOut">
              <a:rPr lang="sv-SE" smtClean="0"/>
              <a:t>2023-05-24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96C6C4-F302-401E-8C9E-8E67609E58D6}"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v-SE"/>
              <a:t>Klicka här för att ändra format</a:t>
            </a:r>
            <a:endParaRPr kumimoji="0" lang="en-US"/>
          </a:p>
        </p:txBody>
      </p:sp>
      <p:sp>
        <p:nvSpPr>
          <p:cNvPr id="5" name="Platshållare för datum 4"/>
          <p:cNvSpPr>
            <a:spLocks noGrp="1"/>
          </p:cNvSpPr>
          <p:nvPr>
            <p:ph type="dt" sz="half" idx="10"/>
          </p:nvPr>
        </p:nvSpPr>
        <p:spPr/>
        <p:txBody>
          <a:bodyPr/>
          <a:lstStyle/>
          <a:p>
            <a:fld id="{16E7F63F-F57A-458E-834A-DEBD5119155C}" type="datetimeFigureOut">
              <a:rPr lang="sv-SE" smtClean="0"/>
              <a:t>2023-05-24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396C6C4-F302-401E-8C9E-8E67609E58D6}" type="slidenum">
              <a:rPr lang="sv-SE" smtClean="0"/>
              <a:t>‹#›</a:t>
            </a:fld>
            <a:endParaRPr lang="sv-SE"/>
          </a:p>
        </p:txBody>
      </p:sp>
      <p:sp>
        <p:nvSpPr>
          <p:cNvPr id="8" name="Rektangel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latshållare för bild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v-SE"/>
              <a:t>Klicka på ikonen för att lägga till en bild</a:t>
            </a:r>
            <a:endParaRPr kumimoji="0" lang="en-US" dirty="0"/>
          </a:p>
        </p:txBody>
      </p:sp>
      <p:sp>
        <p:nvSpPr>
          <p:cNvPr id="9" name="Flödesschema: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ödesschema: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Platshållare för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v-SE"/>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irkel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ing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Platshållare för rubrik 4"/>
          <p:cNvSpPr>
            <a:spLocks noGrp="1"/>
          </p:cNvSpPr>
          <p:nvPr>
            <p:ph type="title"/>
          </p:nvPr>
        </p:nvSpPr>
        <p:spPr>
          <a:xfrm>
            <a:off x="1435608" y="274638"/>
            <a:ext cx="7498080" cy="1143000"/>
          </a:xfrm>
          <a:prstGeom prst="rect">
            <a:avLst/>
          </a:prstGeom>
        </p:spPr>
        <p:txBody>
          <a:bodyPr anchor="ctr">
            <a:normAutofit/>
          </a:bodyPr>
          <a:lstStyle/>
          <a:p>
            <a:r>
              <a:rPr kumimoji="0" lang="sv-SE"/>
              <a:t>Klicka här för att ändra format</a:t>
            </a:r>
            <a:endParaRPr kumimoji="0" lang="en-US"/>
          </a:p>
        </p:txBody>
      </p:sp>
      <p:sp>
        <p:nvSpPr>
          <p:cNvPr id="9" name="Platshållare för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
        <p:nvSpPr>
          <p:cNvPr id="24" name="Platshållare för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E7F63F-F57A-458E-834A-DEBD5119155C}" type="datetimeFigureOut">
              <a:rPr lang="sv-SE" smtClean="0"/>
              <a:t>2023-05-24</a:t>
            </a:fld>
            <a:endParaRPr lang="sv-SE"/>
          </a:p>
        </p:txBody>
      </p:sp>
      <p:sp>
        <p:nvSpPr>
          <p:cNvPr id="10" name="Platshållare för sidfot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v-SE"/>
          </a:p>
        </p:txBody>
      </p:sp>
      <p:sp>
        <p:nvSpPr>
          <p:cNvPr id="22" name="Platshållare för bildnumm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96C6C4-F302-401E-8C9E-8E67609E58D6}" type="slidenum">
              <a:rPr lang="sv-SE" smtClean="0"/>
              <a:t>‹#›</a:t>
            </a:fld>
            <a:endParaRPr lang="sv-SE"/>
          </a:p>
        </p:txBody>
      </p:sp>
      <p:sp>
        <p:nvSpPr>
          <p:cNvPr id="15" name="Rektangel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35608" y="274638"/>
            <a:ext cx="7498080" cy="1786210"/>
          </a:xfrm>
        </p:spPr>
        <p:txBody>
          <a:bodyPr>
            <a:normAutofit/>
          </a:bodyPr>
          <a:lstStyle/>
          <a:p>
            <a:pPr algn="ctr"/>
            <a:r>
              <a:rPr lang="sv-SE" sz="3200" dirty="0">
                <a:latin typeface="Palatino Linotype" panose="02040502050505030304" pitchFamily="18" charset="0"/>
              </a:rPr>
              <a:t>Föräldrar och andra viktiga vuxna</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91880" y="2348880"/>
            <a:ext cx="2956669" cy="4260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092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14400" y="260648"/>
            <a:ext cx="8229600" cy="6408712"/>
          </a:xfrm>
        </p:spPr>
        <p:txBody>
          <a:bodyPr>
            <a:normAutofit/>
          </a:bodyPr>
          <a:lstStyle/>
          <a:p>
            <a:pPr marL="82296" lvl="0" indent="0" algn="ctr">
              <a:buNone/>
            </a:pPr>
            <a:r>
              <a:rPr lang="sv-SE" sz="2800" dirty="0">
                <a:solidFill>
                  <a:prstClr val="black"/>
                </a:solidFill>
                <a:latin typeface="Palatino Linotype" pitchFamily="18" charset="0"/>
              </a:rPr>
              <a:t>På familjecentralen erbjuds föräldrar och blivande föräldrar följande stöd:</a:t>
            </a:r>
            <a:endParaRPr lang="sv-SE" sz="2500" b="1" dirty="0">
              <a:latin typeface="Palatino Linotype" pitchFamily="18" charset="0"/>
            </a:endParaRPr>
          </a:p>
          <a:p>
            <a:pPr marL="82296" lvl="0" indent="0" algn="ctr">
              <a:buNone/>
            </a:pPr>
            <a:endParaRPr lang="sv-SE" sz="2500" b="1" dirty="0">
              <a:latin typeface="Palatino Linotype" pitchFamily="18" charset="0"/>
            </a:endParaRPr>
          </a:p>
          <a:p>
            <a:pPr marL="82296" indent="0" algn="ctr">
              <a:buNone/>
            </a:pPr>
            <a:r>
              <a:rPr lang="sv-SE" sz="2200" b="1" dirty="0">
                <a:latin typeface="Palatino Linotype" pitchFamily="18" charset="0"/>
              </a:rPr>
              <a:t>Föräldrastödssamtal och direkthandledning i hemmet</a:t>
            </a:r>
            <a:br>
              <a:rPr lang="sv-SE" sz="2200" dirty="0">
                <a:latin typeface="Palatino Linotype" pitchFamily="18" charset="0"/>
              </a:rPr>
            </a:br>
            <a:r>
              <a:rPr lang="sv-SE" sz="2200" dirty="0">
                <a:latin typeface="Palatino Linotype" pitchFamily="18" charset="0"/>
              </a:rPr>
              <a:t>Råd- och stödsamtal till föräldrar som antingen väntar eller har barn. Samtalen har olika fokus beroende på hur föräldrarna upplever sin situation och det är föräldrarna som bestämmer vad samtalen ska handla om.  </a:t>
            </a:r>
            <a:br>
              <a:rPr lang="sv-SE" sz="2200" dirty="0">
                <a:latin typeface="Palatino Linotype" pitchFamily="18" charset="0"/>
              </a:rPr>
            </a:br>
            <a:br>
              <a:rPr lang="sv-SE" sz="2200" dirty="0">
                <a:latin typeface="Palatino Linotype" pitchFamily="18" charset="0"/>
              </a:rPr>
            </a:br>
            <a:r>
              <a:rPr lang="sv-SE" sz="2200" dirty="0">
                <a:latin typeface="Palatino Linotype" pitchFamily="18" charset="0"/>
              </a:rPr>
              <a:t>Föräldrastöd kan också ske genom direkthandledning i hemmet. Teman i föräldrastödssamtal kan exempelvis vara att bli förälder, anknytning, gränssättning, struktur, rollfördelning inom familjen m.m.</a:t>
            </a:r>
            <a:br>
              <a:rPr lang="sv-SE" sz="2200" dirty="0">
                <a:latin typeface="Palatino Linotype" pitchFamily="18" charset="0"/>
              </a:rPr>
            </a:br>
            <a:r>
              <a:rPr lang="sv-SE" sz="2200" dirty="0">
                <a:latin typeface="Palatino Linotype" pitchFamily="18" charset="0"/>
              </a:rPr>
              <a:t> </a:t>
            </a:r>
            <a:br>
              <a:rPr lang="sv-SE" sz="2200" dirty="0">
                <a:latin typeface="Palatino Linotype" pitchFamily="18" charset="0"/>
              </a:rPr>
            </a:br>
            <a:r>
              <a:rPr lang="sv-SE" sz="2200" b="1" dirty="0">
                <a:latin typeface="Palatino Linotype" pitchFamily="18" charset="0"/>
              </a:rPr>
              <a:t>Familjesamtal</a:t>
            </a:r>
            <a:br>
              <a:rPr lang="sv-SE" sz="2200" b="1" dirty="0">
                <a:latin typeface="Palatino Linotype" pitchFamily="18" charset="0"/>
              </a:rPr>
            </a:br>
            <a:r>
              <a:rPr lang="sv-SE" sz="2200" dirty="0">
                <a:latin typeface="Palatino Linotype" pitchFamily="18" charset="0"/>
              </a:rPr>
              <a:t>För föräldrar som behöver prata om sin familjesituation, sina barn eller sin parrelation</a:t>
            </a:r>
          </a:p>
          <a:p>
            <a:pPr marL="82296" lvl="0" indent="0" algn="ctr">
              <a:buNone/>
            </a:pPr>
            <a:endParaRPr lang="sv-SE" sz="2500" dirty="0">
              <a:latin typeface="Palatino Linotype" pitchFamily="18" charset="0"/>
            </a:endParaRPr>
          </a:p>
        </p:txBody>
      </p:sp>
    </p:spTree>
    <p:extLst>
      <p:ext uri="{BB962C8B-B14F-4D97-AF65-F5344CB8AC3E}">
        <p14:creationId xmlns:p14="http://schemas.microsoft.com/office/powerpoint/2010/main" val="2338410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D297AF-8A0F-4706-B1D9-1874EA61E273}"/>
              </a:ext>
            </a:extLst>
          </p:cNvPr>
          <p:cNvSpPr>
            <a:spLocks noGrp="1"/>
          </p:cNvSpPr>
          <p:nvPr>
            <p:ph type="title"/>
          </p:nvPr>
        </p:nvSpPr>
        <p:spPr/>
        <p:txBody>
          <a:bodyPr/>
          <a:lstStyle/>
          <a:p>
            <a:pPr algn="ctr"/>
            <a:endParaRPr lang="sv-SE" dirty="0"/>
          </a:p>
        </p:txBody>
      </p:sp>
      <p:sp>
        <p:nvSpPr>
          <p:cNvPr id="3" name="Platshållare för innehåll 2">
            <a:extLst>
              <a:ext uri="{FF2B5EF4-FFF2-40B4-BE49-F238E27FC236}">
                <a16:creationId xmlns:a16="http://schemas.microsoft.com/office/drawing/2014/main" id="{CB9F6AC7-D267-4D4C-A1CA-90BC3A2A52F3}"/>
              </a:ext>
            </a:extLst>
          </p:cNvPr>
          <p:cNvSpPr>
            <a:spLocks noGrp="1"/>
          </p:cNvSpPr>
          <p:nvPr>
            <p:ph idx="1"/>
          </p:nvPr>
        </p:nvSpPr>
        <p:spPr>
          <a:xfrm>
            <a:off x="1435608" y="1052736"/>
            <a:ext cx="7498080" cy="5195664"/>
          </a:xfrm>
        </p:spPr>
        <p:txBody>
          <a:bodyPr/>
          <a:lstStyle/>
          <a:p>
            <a:pPr marL="82296" indent="0" algn="ctr">
              <a:buNone/>
            </a:pPr>
            <a:r>
              <a:rPr lang="sv-SE" sz="2400" b="1" dirty="0">
                <a:latin typeface="Palatino Linotype" panose="02040502050505030304" pitchFamily="18" charset="0"/>
              </a:rPr>
              <a:t>Individuell föräldrautbildning</a:t>
            </a:r>
            <a:br>
              <a:rPr lang="sv-SE" sz="2400" b="1" dirty="0">
                <a:latin typeface="Palatino Linotype" panose="02040502050505030304" pitchFamily="18" charset="0"/>
              </a:rPr>
            </a:br>
            <a:br>
              <a:rPr lang="sv-SE" sz="2400" b="1" dirty="0">
                <a:latin typeface="Palatino Linotype" panose="02040502050505030304" pitchFamily="18" charset="0"/>
              </a:rPr>
            </a:br>
            <a:r>
              <a:rPr lang="sv-SE" sz="2400" dirty="0">
                <a:latin typeface="Palatino Linotype" panose="02040502050505030304" pitchFamily="18" charset="0"/>
              </a:rPr>
              <a:t>Individuell föräldrautbildning träff 1-3 för föräldrar med kognitiva svårigheter eller psykosocial problematik. Förebyggande tvärprofessionellt arbete (barnmorska och socionom) för de som behöver extra stöd inför föräldraskapet.</a:t>
            </a:r>
          </a:p>
          <a:p>
            <a:pPr marL="82296" indent="0" algn="ctr">
              <a:buNone/>
            </a:pPr>
            <a:r>
              <a:rPr lang="sv-SE" sz="2400" dirty="0">
                <a:latin typeface="Palatino Linotype" panose="02040502050505030304" pitchFamily="18" charset="0"/>
              </a:rPr>
              <a:t> </a:t>
            </a:r>
            <a:endParaRPr lang="sv-SE" dirty="0"/>
          </a:p>
        </p:txBody>
      </p:sp>
    </p:spTree>
    <p:extLst>
      <p:ext uri="{BB962C8B-B14F-4D97-AF65-F5344CB8AC3E}">
        <p14:creationId xmlns:p14="http://schemas.microsoft.com/office/powerpoint/2010/main" val="1439043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31640" y="260648"/>
            <a:ext cx="7498080" cy="45719"/>
          </a:xfrm>
        </p:spPr>
        <p:txBody>
          <a:bodyPr>
            <a:normAutofit fontScale="90000"/>
          </a:bodyPr>
          <a:lstStyle/>
          <a:p>
            <a:pPr algn="ctr"/>
            <a:endParaRPr lang="sv-SE" sz="3200" dirty="0">
              <a:latin typeface="Palatino Linotype" panose="02040502050505030304" pitchFamily="18" charset="0"/>
            </a:endParaRPr>
          </a:p>
        </p:txBody>
      </p:sp>
      <p:sp>
        <p:nvSpPr>
          <p:cNvPr id="3" name="Platshållare för innehåll 2"/>
          <p:cNvSpPr>
            <a:spLocks noGrp="1"/>
          </p:cNvSpPr>
          <p:nvPr>
            <p:ph idx="1"/>
          </p:nvPr>
        </p:nvSpPr>
        <p:spPr>
          <a:xfrm>
            <a:off x="1331640" y="738415"/>
            <a:ext cx="7498080" cy="5858937"/>
          </a:xfrm>
        </p:spPr>
        <p:txBody>
          <a:bodyPr>
            <a:normAutofit/>
          </a:bodyPr>
          <a:lstStyle/>
          <a:p>
            <a:pPr marL="82296" indent="0" algn="ctr">
              <a:buNone/>
            </a:pPr>
            <a:r>
              <a:rPr lang="sv-SE" sz="2700" b="1" dirty="0">
                <a:latin typeface="Palatino Linotype" panose="02040502050505030304" pitchFamily="18" charset="0"/>
              </a:rPr>
              <a:t>KOMET</a:t>
            </a:r>
            <a:br>
              <a:rPr lang="sv-SE" sz="2700" b="1" dirty="0">
                <a:latin typeface="Palatino Linotype" panose="02040502050505030304" pitchFamily="18" charset="0"/>
              </a:rPr>
            </a:br>
            <a:r>
              <a:rPr lang="sv-SE" sz="2600" b="1" dirty="0">
                <a:latin typeface="Palatino Linotype" panose="02040502050505030304" pitchFamily="18" charset="0"/>
              </a:rPr>
              <a:t>- Kommunikationsmetod</a:t>
            </a:r>
          </a:p>
          <a:p>
            <a:pPr marL="82296" indent="0">
              <a:buNone/>
            </a:pPr>
            <a:r>
              <a:rPr lang="sv-SE" sz="2600" dirty="0">
                <a:latin typeface="Palatino Linotype" panose="02040502050505030304" pitchFamily="18" charset="0"/>
              </a:rPr>
              <a:t>Ett manualbaserat samspelsprogram som vänder sig till föräldrar som har barn med utagerande beteenden. Gruppträffar 11</a:t>
            </a:r>
            <a:br>
              <a:rPr lang="sv-SE" sz="2600" dirty="0">
                <a:latin typeface="Palatino Linotype" panose="02040502050505030304" pitchFamily="18" charset="0"/>
              </a:rPr>
            </a:br>
            <a:endParaRPr lang="sv-SE" sz="2600" dirty="0">
              <a:latin typeface="Palatino Linotype" panose="02040502050505030304" pitchFamily="18" charset="0"/>
            </a:endParaRPr>
          </a:p>
          <a:p>
            <a:pPr marL="82296" indent="0">
              <a:buNone/>
            </a:pPr>
            <a:r>
              <a:rPr lang="sv-SE" sz="2600" dirty="0">
                <a:latin typeface="Palatino Linotype" panose="02040502050505030304" pitchFamily="18" charset="0"/>
              </a:rPr>
              <a:t>Syftet med programmet är att minska konflikter och förbättra relation och samspel mellan förälder och barn. </a:t>
            </a:r>
            <a:br>
              <a:rPr lang="sv-SE" sz="2600" dirty="0">
                <a:latin typeface="Palatino Linotype" panose="02040502050505030304" pitchFamily="18" charset="0"/>
              </a:rPr>
            </a:br>
            <a:endParaRPr lang="sv-SE" sz="2600" dirty="0">
              <a:latin typeface="Palatino Linotype" panose="02040502050505030304" pitchFamily="18" charset="0"/>
            </a:endParaRPr>
          </a:p>
          <a:p>
            <a:pPr marL="82296" indent="0">
              <a:buNone/>
            </a:pPr>
            <a:r>
              <a:rPr lang="sv-SE" sz="2600" dirty="0">
                <a:latin typeface="Palatino Linotype" panose="02040502050505030304" pitchFamily="18" charset="0"/>
              </a:rPr>
              <a:t>Forskning visar att Komet ger positiva</a:t>
            </a:r>
          </a:p>
          <a:p>
            <a:pPr marL="82296" indent="0">
              <a:buNone/>
            </a:pPr>
            <a:r>
              <a:rPr lang="sv-SE" sz="2600" dirty="0">
                <a:latin typeface="Palatino Linotype" panose="02040502050505030304" pitchFamily="18" charset="0"/>
              </a:rPr>
              <a:t>resultat och många föräldrar ser en förändring</a:t>
            </a:r>
          </a:p>
          <a:p>
            <a:pPr marL="82296" indent="0">
              <a:buNone/>
            </a:pPr>
            <a:r>
              <a:rPr lang="sv-SE" sz="2600" dirty="0">
                <a:latin typeface="Palatino Linotype" panose="02040502050505030304" pitchFamily="18" charset="0"/>
              </a:rPr>
              <a:t>redan efter några träffar.</a:t>
            </a:r>
          </a:p>
        </p:txBody>
      </p:sp>
    </p:spTree>
    <p:extLst>
      <p:ext uri="{BB962C8B-B14F-4D97-AF65-F5344CB8AC3E}">
        <p14:creationId xmlns:p14="http://schemas.microsoft.com/office/powerpoint/2010/main" val="3435423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14400" y="548680"/>
            <a:ext cx="8229600" cy="7560840"/>
          </a:xfrm>
        </p:spPr>
        <p:txBody>
          <a:bodyPr>
            <a:normAutofit fontScale="85000" lnSpcReduction="20000"/>
          </a:bodyPr>
          <a:lstStyle/>
          <a:p>
            <a:pPr marL="0" indent="0" algn="ctr">
              <a:buNone/>
            </a:pPr>
            <a:endParaRPr lang="sv-SE" dirty="0">
              <a:latin typeface="Palatino Linotype" pitchFamily="18" charset="0"/>
            </a:endParaRPr>
          </a:p>
          <a:p>
            <a:pPr marL="0" indent="0" algn="ctr">
              <a:buNone/>
            </a:pPr>
            <a:r>
              <a:rPr lang="sv-SE" sz="4000" b="1" dirty="0" err="1">
                <a:latin typeface="Palatino Linotype" pitchFamily="18" charset="0"/>
              </a:rPr>
              <a:t>Marte</a:t>
            </a:r>
            <a:r>
              <a:rPr lang="sv-SE" sz="4000" b="1" dirty="0">
                <a:latin typeface="Palatino Linotype" pitchFamily="18" charset="0"/>
              </a:rPr>
              <a:t> </a:t>
            </a:r>
            <a:r>
              <a:rPr lang="sv-SE" sz="4000" b="1" dirty="0" err="1">
                <a:latin typeface="Palatino Linotype" pitchFamily="18" charset="0"/>
              </a:rPr>
              <a:t>Meo</a:t>
            </a:r>
            <a:br>
              <a:rPr lang="sv-SE" sz="4000" b="1" dirty="0">
                <a:latin typeface="Palatino Linotype" pitchFamily="18" charset="0"/>
              </a:rPr>
            </a:br>
            <a:r>
              <a:rPr lang="sv-SE" sz="3800" b="1" dirty="0">
                <a:latin typeface="Palatino Linotype" pitchFamily="18" charset="0"/>
              </a:rPr>
              <a:t>- En positiv och stärkande samspelsinriktad behandlingsmetod</a:t>
            </a:r>
          </a:p>
          <a:p>
            <a:pPr marL="0" indent="0" algn="ctr">
              <a:buNone/>
            </a:pPr>
            <a:endParaRPr lang="sv-SE" sz="4000" b="1" dirty="0">
              <a:latin typeface="Palatino Linotype" pitchFamily="18" charset="0"/>
            </a:endParaRPr>
          </a:p>
          <a:p>
            <a:pPr marL="0" indent="0" algn="ctr">
              <a:buNone/>
            </a:pPr>
            <a:r>
              <a:rPr lang="sv-SE" sz="3100" dirty="0">
                <a:latin typeface="Palatino Linotype" pitchFamily="18" charset="0"/>
              </a:rPr>
              <a:t>Grundad av holländskan Maria </a:t>
            </a:r>
            <a:r>
              <a:rPr lang="sv-SE" sz="3100" dirty="0" err="1">
                <a:latin typeface="Palatino Linotype" pitchFamily="18" charset="0"/>
              </a:rPr>
              <a:t>Aarts</a:t>
            </a:r>
            <a:endParaRPr lang="sv-SE" sz="3100" dirty="0">
              <a:latin typeface="Palatino Linotype" pitchFamily="18" charset="0"/>
            </a:endParaRPr>
          </a:p>
          <a:p>
            <a:pPr marL="0" indent="0" algn="ctr">
              <a:buNone/>
            </a:pPr>
            <a:endParaRPr lang="sv-SE" sz="3100" dirty="0">
              <a:latin typeface="Palatino Linotype" pitchFamily="18" charset="0"/>
            </a:endParaRPr>
          </a:p>
          <a:p>
            <a:pPr marL="0" indent="0" algn="ctr">
              <a:buNone/>
            </a:pPr>
            <a:r>
              <a:rPr lang="sv-SE" sz="3100" dirty="0" err="1">
                <a:latin typeface="Palatino Linotype" pitchFamily="18" charset="0"/>
              </a:rPr>
              <a:t>Marte</a:t>
            </a:r>
            <a:r>
              <a:rPr lang="sv-SE" sz="3100" dirty="0">
                <a:latin typeface="Palatino Linotype" pitchFamily="18" charset="0"/>
              </a:rPr>
              <a:t> </a:t>
            </a:r>
            <a:r>
              <a:rPr lang="sv-SE" sz="3100" dirty="0" err="1">
                <a:latin typeface="Palatino Linotype" pitchFamily="18" charset="0"/>
              </a:rPr>
              <a:t>Meo</a:t>
            </a:r>
            <a:r>
              <a:rPr lang="sv-SE" sz="3100" dirty="0">
                <a:latin typeface="Palatino Linotype" pitchFamily="18" charset="0"/>
              </a:rPr>
              <a:t>" är latin, och kan fritt översättas till "av egen kraft" och syftar till den vuxnes förmåga att stödja barns utveckling och barns förmåga att söka den vuxnes stöd.</a:t>
            </a:r>
          </a:p>
          <a:p>
            <a:pPr marL="0" indent="0" algn="ctr">
              <a:buNone/>
            </a:pPr>
            <a:endParaRPr lang="sv-SE" sz="3100" dirty="0">
              <a:latin typeface="Palatino Linotype" pitchFamily="18" charset="0"/>
            </a:endParaRPr>
          </a:p>
          <a:p>
            <a:pPr marL="0" indent="0" algn="ctr">
              <a:buNone/>
            </a:pPr>
            <a:r>
              <a:rPr lang="sv-SE" sz="3100" dirty="0">
                <a:latin typeface="Palatino Linotype" pitchFamily="18" charset="0"/>
              </a:rPr>
              <a:t>Var från början en metod att hjälpa föräldrar till barn med autism till en bättre kommunikation med barnet.</a:t>
            </a:r>
          </a:p>
          <a:p>
            <a:pPr marL="0" indent="0" algn="ctr">
              <a:buNone/>
            </a:pPr>
            <a:endParaRPr lang="sv-SE" sz="3800" dirty="0">
              <a:latin typeface="Palatino Linotype" pitchFamily="18" charset="0"/>
            </a:endParaRPr>
          </a:p>
          <a:p>
            <a:pPr marL="0" indent="0" algn="ctr">
              <a:buNone/>
            </a:pPr>
            <a:br>
              <a:rPr lang="sv-SE" sz="3800" dirty="0">
                <a:latin typeface="Palatino Linotype" pitchFamily="18" charset="0"/>
              </a:rPr>
            </a:br>
            <a:r>
              <a:rPr lang="sv-SE" sz="2500" dirty="0">
                <a:latin typeface="Palatino Linotype" pitchFamily="18" charset="0"/>
              </a:rPr>
              <a:t> </a:t>
            </a:r>
            <a:br>
              <a:rPr lang="sv-SE" sz="2500" dirty="0">
                <a:latin typeface="Palatino Linotype" pitchFamily="18" charset="0"/>
              </a:rPr>
            </a:br>
            <a:r>
              <a:rPr lang="sv-SE" sz="4400" dirty="0">
                <a:latin typeface="Palatino Linotype" pitchFamily="18" charset="0"/>
              </a:rPr>
              <a:t> </a:t>
            </a:r>
            <a:br>
              <a:rPr lang="sv-SE" sz="4400" dirty="0">
                <a:latin typeface="Palatino Linotype" pitchFamily="18" charset="0"/>
              </a:rPr>
            </a:br>
            <a:endParaRPr lang="sv-SE" sz="2500" dirty="0">
              <a:latin typeface="Palatino Linotype" pitchFamily="18" charset="0"/>
            </a:endParaRPr>
          </a:p>
        </p:txBody>
      </p:sp>
      <p:sp>
        <p:nvSpPr>
          <p:cNvPr id="5" name="Rubrik 4">
            <a:extLst>
              <a:ext uri="{FF2B5EF4-FFF2-40B4-BE49-F238E27FC236}">
                <a16:creationId xmlns:a16="http://schemas.microsoft.com/office/drawing/2014/main" id="{50A98C50-F69E-474C-A884-423917C88CCB}"/>
              </a:ext>
            </a:extLst>
          </p:cNvPr>
          <p:cNvSpPr>
            <a:spLocks noGrp="1"/>
          </p:cNvSpPr>
          <p:nvPr>
            <p:ph type="title"/>
          </p:nvPr>
        </p:nvSpPr>
        <p:spPr>
          <a:xfrm>
            <a:off x="1435608" y="274638"/>
            <a:ext cx="7498080" cy="274042"/>
          </a:xfrm>
        </p:spPr>
        <p:txBody>
          <a:bodyPr>
            <a:noAutofit/>
          </a:bodyPr>
          <a:lstStyle/>
          <a:p>
            <a:endParaRPr lang="sv-SE" dirty="0"/>
          </a:p>
        </p:txBody>
      </p:sp>
    </p:spTree>
    <p:extLst>
      <p:ext uri="{BB962C8B-B14F-4D97-AF65-F5344CB8AC3E}">
        <p14:creationId xmlns:p14="http://schemas.microsoft.com/office/powerpoint/2010/main" val="17613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02960" y="764704"/>
            <a:ext cx="8229600" cy="5974868"/>
          </a:xfrm>
        </p:spPr>
        <p:txBody>
          <a:bodyPr>
            <a:normAutofit/>
          </a:bodyPr>
          <a:lstStyle/>
          <a:p>
            <a:pPr marL="0" indent="0" algn="ctr">
              <a:buNone/>
            </a:pPr>
            <a:r>
              <a:rPr lang="sv-SE" sz="2500" dirty="0">
                <a:latin typeface="Palatino Linotype" pitchFamily="18" charset="0"/>
              </a:rPr>
              <a:t>Metoden bygger på studier av hur föräldrar och barn naturligt samspelar med varandra, och hur detta bidrar till barnets sociala och intellektuella utveckling.</a:t>
            </a:r>
          </a:p>
          <a:p>
            <a:pPr marL="0" indent="0" algn="ctr">
              <a:buNone/>
            </a:pPr>
            <a:endParaRPr lang="sv-SE" sz="2500" dirty="0">
              <a:latin typeface="Palatino Linotype" pitchFamily="18" charset="0"/>
            </a:endParaRPr>
          </a:p>
          <a:p>
            <a:pPr marL="0" indent="0" algn="ctr">
              <a:buNone/>
            </a:pPr>
            <a:r>
              <a:rPr lang="sv-SE" sz="2500" dirty="0">
                <a:latin typeface="Palatino Linotype" pitchFamily="18" charset="0"/>
              </a:rPr>
              <a:t>Är användbar i alla sammanhang där en stöttande kommunikation behövs.</a:t>
            </a:r>
          </a:p>
          <a:p>
            <a:pPr marL="0" indent="0" algn="ctr">
              <a:buNone/>
            </a:pPr>
            <a:endParaRPr lang="sv-SE" sz="2500" dirty="0">
              <a:latin typeface="Palatino Linotype" pitchFamily="18" charset="0"/>
            </a:endParaRPr>
          </a:p>
          <a:p>
            <a:pPr marL="0" indent="0" algn="ctr">
              <a:buNone/>
            </a:pPr>
            <a:r>
              <a:rPr lang="sv-SE" sz="2500" dirty="0">
                <a:latin typeface="Palatino Linotype" pitchFamily="18" charset="0"/>
              </a:rPr>
              <a:t>Kan användas och formas utifrån det egna yrkesområdet.</a:t>
            </a:r>
          </a:p>
          <a:p>
            <a:pPr marL="0" indent="0" algn="ctr">
              <a:buNone/>
            </a:pPr>
            <a:endParaRPr lang="sv-SE" sz="2500" dirty="0">
              <a:latin typeface="Palatino Linotype" pitchFamily="18" charset="0"/>
            </a:endParaRPr>
          </a:p>
          <a:p>
            <a:pPr marL="0" indent="0" algn="ctr">
              <a:buNone/>
            </a:pPr>
            <a:endParaRPr lang="sv-SE" sz="2500" dirty="0">
              <a:latin typeface="Palatino Linotype"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9" y="4755763"/>
            <a:ext cx="2448272" cy="1983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24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37240" y="1025352"/>
            <a:ext cx="8229600" cy="5832648"/>
          </a:xfrm>
        </p:spPr>
        <p:txBody>
          <a:bodyPr/>
          <a:lstStyle/>
          <a:p>
            <a:pPr marL="0" indent="0" algn="ctr">
              <a:buNone/>
            </a:pPr>
            <a:r>
              <a:rPr lang="sv-SE" sz="2500" dirty="0">
                <a:latin typeface="Palatino Linotype" pitchFamily="18" charset="0"/>
              </a:rPr>
              <a:t>Det är en pedagogisk metod där man använder sig av videokamera och filmar korta samspelssekvenser. Terapeuten analyserar vad i kommunikationen/samspelet som leder till en positiv utveckling. </a:t>
            </a:r>
            <a:br>
              <a:rPr lang="sv-SE" sz="2800" dirty="0">
                <a:latin typeface="Palatino Linotype" pitchFamily="18" charset="0"/>
              </a:rPr>
            </a:br>
            <a:endParaRPr lang="sv-SE" sz="2800" dirty="0">
              <a:latin typeface="Palatino Linotype" pitchFamily="18" charset="0"/>
            </a:endParaRPr>
          </a:p>
          <a:p>
            <a:pPr marL="0" indent="0" algn="ctr">
              <a:buNone/>
            </a:pPr>
            <a:r>
              <a:rPr lang="sv-SE" sz="2500" dirty="0">
                <a:latin typeface="Palatino Linotype" pitchFamily="18" charset="0"/>
              </a:rPr>
              <a:t>Syftet är att stödja och hjälpa föräldrar och andra att se behov och resurser hos barnet och de egna möjligheterna att svara utvecklings­främjande på barnets behov samt den egna möjlig­heten att påverka samspelet mellan sig själv och barnet i positiv riktning.</a:t>
            </a:r>
          </a:p>
          <a:p>
            <a:pPr marL="0" indent="0" algn="ctr">
              <a:buNone/>
            </a:pPr>
            <a:endParaRPr lang="sv-SE" sz="2500" dirty="0">
              <a:latin typeface="Palatino Linotype" pitchFamily="18" charset="0"/>
            </a:endParaRPr>
          </a:p>
          <a:p>
            <a:pPr marL="0" indent="0" algn="ctr">
              <a:buNone/>
            </a:pPr>
            <a:r>
              <a:rPr lang="sv-SE" sz="2500" dirty="0">
                <a:latin typeface="Palatino Linotype" pitchFamily="18" charset="0"/>
              </a:rPr>
              <a:t>Erfarenhet finns av att metoden upplevs som stärkande och inspirerande.</a:t>
            </a:r>
          </a:p>
          <a:p>
            <a:pPr marL="0" indent="0" algn="ctr">
              <a:buNone/>
            </a:pPr>
            <a:endParaRPr lang="sv-SE" sz="2500" dirty="0">
              <a:latin typeface="Palatino Linotype" pitchFamily="18" charset="0"/>
            </a:endParaRPr>
          </a:p>
        </p:txBody>
      </p:sp>
    </p:spTree>
    <p:extLst>
      <p:ext uri="{BB962C8B-B14F-4D97-AF65-F5344CB8AC3E}">
        <p14:creationId xmlns:p14="http://schemas.microsoft.com/office/powerpoint/2010/main" val="848174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548680"/>
            <a:ext cx="8229600" cy="288032"/>
          </a:xfrm>
        </p:spPr>
        <p:txBody>
          <a:bodyPr>
            <a:normAutofit fontScale="90000"/>
          </a:bodyPr>
          <a:lstStyle/>
          <a:p>
            <a:pPr algn="ctr"/>
            <a:br>
              <a:rPr lang="sv-SE" sz="3600" dirty="0">
                <a:latin typeface="Palatino Linotype" pitchFamily="18" charset="0"/>
              </a:rPr>
            </a:br>
            <a:r>
              <a:rPr lang="sv-SE" sz="3600" dirty="0">
                <a:latin typeface="Palatino Linotype" pitchFamily="18" charset="0"/>
              </a:rPr>
              <a:t>     </a:t>
            </a:r>
            <a:br>
              <a:rPr lang="sv-SE" sz="3600" dirty="0">
                <a:latin typeface="Palatino Linotype" pitchFamily="18" charset="0"/>
              </a:rPr>
            </a:br>
            <a:endParaRPr lang="sv-SE" sz="3600" dirty="0">
              <a:latin typeface="Palatino Linotype" pitchFamily="18" charset="0"/>
            </a:endParaRPr>
          </a:p>
        </p:txBody>
      </p:sp>
      <p:sp>
        <p:nvSpPr>
          <p:cNvPr id="3" name="Platshållare för innehåll 2"/>
          <p:cNvSpPr>
            <a:spLocks noGrp="1"/>
          </p:cNvSpPr>
          <p:nvPr>
            <p:ph idx="1"/>
          </p:nvPr>
        </p:nvSpPr>
        <p:spPr>
          <a:xfrm>
            <a:off x="944136" y="1196752"/>
            <a:ext cx="8229600" cy="5318051"/>
          </a:xfrm>
        </p:spPr>
        <p:txBody>
          <a:bodyPr>
            <a:normAutofit/>
          </a:bodyPr>
          <a:lstStyle/>
          <a:p>
            <a:pPr marL="0" indent="0" algn="ctr">
              <a:buNone/>
            </a:pPr>
            <a:r>
              <a:rPr lang="sv-SE" sz="2500" b="1" dirty="0">
                <a:latin typeface="Palatino Linotype" pitchFamily="18" charset="0"/>
              </a:rPr>
              <a:t>Exempel på frågeställningar som man kan arbeta med:</a:t>
            </a:r>
            <a:endParaRPr lang="sv-SE" sz="2500" dirty="0">
              <a:latin typeface="Palatino Linotype" pitchFamily="18" charset="0"/>
            </a:endParaRPr>
          </a:p>
          <a:p>
            <a:pPr marL="0" indent="0">
              <a:buNone/>
            </a:pPr>
            <a:endParaRPr lang="sv-SE" sz="2500" dirty="0">
              <a:latin typeface="Palatino Linotype" pitchFamily="18" charset="0"/>
            </a:endParaRPr>
          </a:p>
          <a:p>
            <a:pPr marL="0" indent="0">
              <a:buNone/>
            </a:pPr>
            <a:r>
              <a:rPr lang="sv-SE" sz="2500" dirty="0">
                <a:latin typeface="Palatino Linotype" pitchFamily="18" charset="0"/>
              </a:rPr>
              <a:t>– hur kan vi vuxna hjälpa barnet att utveckla sin förmåga</a:t>
            </a:r>
          </a:p>
          <a:p>
            <a:pPr marL="0" indent="0">
              <a:buNone/>
            </a:pPr>
            <a:r>
              <a:rPr lang="sv-SE" sz="2500" dirty="0">
                <a:latin typeface="Palatino Linotype" pitchFamily="18" charset="0"/>
              </a:rPr>
              <a:t>   till samspel?</a:t>
            </a:r>
          </a:p>
          <a:p>
            <a:pPr marL="0" indent="0">
              <a:buNone/>
            </a:pPr>
            <a:r>
              <a:rPr lang="sv-SE" sz="2500" dirty="0">
                <a:latin typeface="Palatino Linotype" pitchFamily="18" charset="0"/>
              </a:rPr>
              <a:t>– hur bemöter vi vårt barns ilska?</a:t>
            </a:r>
          </a:p>
          <a:p>
            <a:pPr marL="0" indent="0">
              <a:buNone/>
            </a:pPr>
            <a:r>
              <a:rPr lang="sv-SE" sz="2500" dirty="0">
                <a:latin typeface="Palatino Linotype" pitchFamily="18" charset="0"/>
              </a:rPr>
              <a:t>– hur får vi vårt barn att lyssna på oss?</a:t>
            </a:r>
          </a:p>
          <a:p>
            <a:pPr marL="0" indent="0">
              <a:buNone/>
            </a:pPr>
            <a:r>
              <a:rPr lang="sv-SE" sz="2500" dirty="0">
                <a:latin typeface="Palatino Linotype" pitchFamily="18" charset="0"/>
              </a:rPr>
              <a:t>– hur kan vi få bättre matsituationer/</a:t>
            </a:r>
            <a:r>
              <a:rPr lang="sv-SE" sz="2500" dirty="0" err="1">
                <a:latin typeface="Palatino Linotype" pitchFamily="18" charset="0"/>
              </a:rPr>
              <a:t>sovrutiner</a:t>
            </a:r>
            <a:r>
              <a:rPr lang="sv-SE" sz="2500" dirty="0">
                <a:latin typeface="Palatino Linotype" pitchFamily="18" charset="0"/>
              </a:rPr>
              <a:t>?</a:t>
            </a:r>
          </a:p>
          <a:p>
            <a:pPr marL="0" indent="0">
              <a:buNone/>
            </a:pPr>
            <a:r>
              <a:rPr lang="sv-SE" sz="2500" dirty="0">
                <a:latin typeface="Palatino Linotype" pitchFamily="18" charset="0"/>
              </a:rPr>
              <a:t>– hur kan jag förstå mitt barn bättre?</a:t>
            </a:r>
          </a:p>
          <a:p>
            <a:pPr marL="0" indent="0">
              <a:buNone/>
            </a:pPr>
            <a:endParaRPr lang="sv-SE" sz="2500" dirty="0">
              <a:latin typeface="Palatino Linotype" pitchFamily="18" charset="0"/>
            </a:endParaRPr>
          </a:p>
          <a:p>
            <a:pPr marL="0" indent="0">
              <a:buNone/>
            </a:pPr>
            <a:endParaRPr lang="sv-SE" dirty="0"/>
          </a:p>
        </p:txBody>
      </p:sp>
    </p:spTree>
    <p:extLst>
      <p:ext uri="{BB962C8B-B14F-4D97-AF65-F5344CB8AC3E}">
        <p14:creationId xmlns:p14="http://schemas.microsoft.com/office/powerpoint/2010/main" val="302707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F1E51-E79E-487E-8D16-A512DAE1AE06}"/>
              </a:ext>
            </a:extLst>
          </p:cNvPr>
          <p:cNvSpPr>
            <a:spLocks noGrp="1"/>
          </p:cNvSpPr>
          <p:nvPr>
            <p:ph type="title"/>
          </p:nvPr>
        </p:nvSpPr>
        <p:spPr>
          <a:xfrm>
            <a:off x="1435608" y="274638"/>
            <a:ext cx="7498080" cy="334962"/>
          </a:xfrm>
        </p:spPr>
        <p:txBody>
          <a:bodyPr>
            <a:noAutofit/>
          </a:bodyPr>
          <a:lstStyle/>
          <a:p>
            <a:pPr algn="ctr"/>
            <a:endParaRPr lang="sv-SE" sz="3200" dirty="0">
              <a:latin typeface="Palatino Linotype" panose="02040502050505030304" pitchFamily="18" charset="0"/>
            </a:endParaRPr>
          </a:p>
        </p:txBody>
      </p:sp>
      <p:sp>
        <p:nvSpPr>
          <p:cNvPr id="3" name="Platshållare för innehåll 2">
            <a:extLst>
              <a:ext uri="{FF2B5EF4-FFF2-40B4-BE49-F238E27FC236}">
                <a16:creationId xmlns:a16="http://schemas.microsoft.com/office/drawing/2014/main" id="{A5580888-F16B-4C78-932F-012A1290EED6}"/>
              </a:ext>
            </a:extLst>
          </p:cNvPr>
          <p:cNvSpPr>
            <a:spLocks noGrp="1"/>
          </p:cNvSpPr>
          <p:nvPr>
            <p:ph idx="1"/>
          </p:nvPr>
        </p:nvSpPr>
        <p:spPr>
          <a:xfrm>
            <a:off x="1435608" y="980728"/>
            <a:ext cx="7498080" cy="5267672"/>
          </a:xfrm>
        </p:spPr>
        <p:txBody>
          <a:bodyPr>
            <a:normAutofit fontScale="70000" lnSpcReduction="20000"/>
          </a:bodyPr>
          <a:lstStyle/>
          <a:p>
            <a:pPr marL="82296" indent="0" algn="ctr">
              <a:buNone/>
            </a:pPr>
            <a:r>
              <a:rPr lang="sv-SE" sz="3600" b="1" dirty="0">
                <a:latin typeface="Palatino Linotype" panose="02040502050505030304" pitchFamily="18" charset="0"/>
              </a:rPr>
              <a:t>Familjeförskolan</a:t>
            </a:r>
            <a:br>
              <a:rPr lang="sv-SE" b="1" dirty="0">
                <a:latin typeface="Palatino Linotype" panose="02040502050505030304" pitchFamily="18" charset="0"/>
              </a:rPr>
            </a:br>
            <a:r>
              <a:rPr lang="sv-SE" sz="3400" b="1" dirty="0">
                <a:latin typeface="Palatino Linotype" panose="02040502050505030304" pitchFamily="18" charset="0"/>
              </a:rPr>
              <a:t>- späd- och småbarnsverksamhet för föräldrar med barn 0–6 år </a:t>
            </a:r>
          </a:p>
          <a:p>
            <a:pPr marL="82296" indent="0" algn="ctr">
              <a:buNone/>
            </a:pPr>
            <a:endParaRPr lang="sv-SE" sz="2900" dirty="0">
              <a:latin typeface="Palatino Linotype" panose="02040502050505030304" pitchFamily="18" charset="0"/>
            </a:endParaRPr>
          </a:p>
          <a:p>
            <a:pPr marL="82296" indent="0" algn="ctr">
              <a:buNone/>
            </a:pPr>
            <a:r>
              <a:rPr lang="sv-SE" sz="3600" dirty="0">
                <a:latin typeface="Palatino Linotype" panose="02040502050505030304" pitchFamily="18" charset="0"/>
              </a:rPr>
              <a:t>Målgruppen är blivande föräldrar och föräldrar med barn 0–6 år, som vill utveckla sitt föräldraskap.</a:t>
            </a:r>
          </a:p>
          <a:p>
            <a:pPr marL="82296" indent="0" algn="ctr">
              <a:buNone/>
            </a:pPr>
            <a:r>
              <a:rPr lang="sv-SE" sz="3600" dirty="0">
                <a:latin typeface="Palatino Linotype" panose="02040502050505030304" pitchFamily="18" charset="0"/>
              </a:rPr>
              <a:t>Föräldrastöd i liten grupp, max sex familjer, antalet familjer kan vara mindre beroende på hur många barn det finns i familjerna. </a:t>
            </a:r>
          </a:p>
          <a:p>
            <a:pPr marL="82296" indent="0" algn="ctr">
              <a:buNone/>
            </a:pPr>
            <a:r>
              <a:rPr lang="sv-SE" sz="3600" dirty="0">
                <a:latin typeface="Palatino Linotype" panose="02040502050505030304" pitchFamily="18" charset="0"/>
              </a:rPr>
              <a:t>Till familjeförskolan kommer föräldrar tillsammans med sina barn.</a:t>
            </a:r>
          </a:p>
          <a:p>
            <a:pPr marL="82296" indent="0" algn="ctr">
              <a:buNone/>
            </a:pPr>
            <a:r>
              <a:rPr lang="sv-SE" sz="3600" dirty="0">
                <a:latin typeface="Palatino Linotype" panose="02040502050505030304" pitchFamily="18" charset="0"/>
              </a:rPr>
              <a:t>Vår utgångspunkt är att alla föräldrar vill sina barns bästa men att det kan finnas hinder som gör att det inte blir så som man tänkt, drömt och hoppats. </a:t>
            </a:r>
          </a:p>
          <a:p>
            <a:pPr marL="82296" indent="0" algn="ctr">
              <a:buNone/>
            </a:pPr>
            <a:endParaRPr lang="sv-SE" sz="2500" b="1" dirty="0">
              <a:latin typeface="Palatino Linotype" panose="02040502050505030304" pitchFamily="18" charset="0"/>
            </a:endParaRPr>
          </a:p>
        </p:txBody>
      </p:sp>
    </p:spTree>
    <p:extLst>
      <p:ext uri="{BB962C8B-B14F-4D97-AF65-F5344CB8AC3E}">
        <p14:creationId xmlns:p14="http://schemas.microsoft.com/office/powerpoint/2010/main" val="40081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EB627B-2E85-4904-B31A-DEC58EA47A5A}"/>
              </a:ext>
            </a:extLst>
          </p:cNvPr>
          <p:cNvSpPr>
            <a:spLocks noGrp="1"/>
          </p:cNvSpPr>
          <p:nvPr>
            <p:ph type="title"/>
          </p:nvPr>
        </p:nvSpPr>
        <p:spPr>
          <a:xfrm>
            <a:off x="1435608" y="274638"/>
            <a:ext cx="7498080" cy="490066"/>
          </a:xfrm>
        </p:spPr>
        <p:txBody>
          <a:bodyPr>
            <a:normAutofit fontScale="90000"/>
          </a:bodyPr>
          <a:lstStyle/>
          <a:p>
            <a:endParaRPr lang="sv-SE" dirty="0"/>
          </a:p>
        </p:txBody>
      </p:sp>
      <p:sp>
        <p:nvSpPr>
          <p:cNvPr id="3" name="Platshållare för innehåll 2">
            <a:extLst>
              <a:ext uri="{FF2B5EF4-FFF2-40B4-BE49-F238E27FC236}">
                <a16:creationId xmlns:a16="http://schemas.microsoft.com/office/drawing/2014/main" id="{05E49715-2382-44C4-B96F-2C66522BB5AC}"/>
              </a:ext>
            </a:extLst>
          </p:cNvPr>
          <p:cNvSpPr>
            <a:spLocks noGrp="1"/>
          </p:cNvSpPr>
          <p:nvPr>
            <p:ph idx="1"/>
          </p:nvPr>
        </p:nvSpPr>
        <p:spPr/>
        <p:txBody>
          <a:bodyPr>
            <a:normAutofit lnSpcReduction="10000"/>
          </a:bodyPr>
          <a:lstStyle/>
          <a:p>
            <a:pPr marL="82296" lvl="0" indent="0">
              <a:buClr>
                <a:srgbClr val="3891A7"/>
              </a:buClr>
              <a:buNone/>
            </a:pPr>
            <a:r>
              <a:rPr lang="sv-SE" sz="2500" b="1" dirty="0">
                <a:solidFill>
                  <a:prstClr val="black"/>
                </a:solidFill>
                <a:latin typeface="Palatino Linotype" panose="02040502050505030304" pitchFamily="18" charset="0"/>
              </a:rPr>
              <a:t>Målet med familjeförskolan</a:t>
            </a:r>
          </a:p>
          <a:p>
            <a:pPr marL="82296" lvl="0" indent="0">
              <a:buClr>
                <a:srgbClr val="3891A7"/>
              </a:buClr>
              <a:buNone/>
            </a:pPr>
            <a:r>
              <a:rPr lang="sv-SE" sz="2500" dirty="0">
                <a:solidFill>
                  <a:prstClr val="black"/>
                </a:solidFill>
                <a:latin typeface="Palatino Linotype" panose="02040502050505030304" pitchFamily="18" charset="0"/>
              </a:rPr>
              <a:t>Att föräldrar ska ges möjlighet att utveckla sitt föräldraskap för att på bästa sätt kunna tillgodose sina barns behov.  </a:t>
            </a:r>
          </a:p>
          <a:p>
            <a:pPr marL="82296" lvl="0" indent="0">
              <a:buClr>
                <a:srgbClr val="3891A7"/>
              </a:buClr>
              <a:buNone/>
            </a:pPr>
            <a:endParaRPr lang="sv-SE" sz="2500" dirty="0">
              <a:solidFill>
                <a:prstClr val="black"/>
              </a:solidFill>
              <a:latin typeface="Palatino Linotype" panose="02040502050505030304" pitchFamily="18" charset="0"/>
            </a:endParaRPr>
          </a:p>
          <a:p>
            <a:pPr marL="82296" lvl="0" indent="0">
              <a:buClr>
                <a:srgbClr val="3891A7"/>
              </a:buClr>
              <a:buNone/>
            </a:pPr>
            <a:r>
              <a:rPr lang="sv-SE" sz="2500" b="1" dirty="0">
                <a:solidFill>
                  <a:prstClr val="black"/>
                </a:solidFill>
                <a:latin typeface="Palatino Linotype" panose="02040502050505030304" pitchFamily="18" charset="0"/>
              </a:rPr>
              <a:t>Behandlingstid</a:t>
            </a:r>
          </a:p>
          <a:p>
            <a:pPr marL="82296" lvl="0" indent="0">
              <a:buClr>
                <a:srgbClr val="3891A7"/>
              </a:buClr>
              <a:buNone/>
            </a:pPr>
            <a:r>
              <a:rPr lang="sv-SE" sz="2500" dirty="0">
                <a:solidFill>
                  <a:prstClr val="black"/>
                </a:solidFill>
                <a:latin typeface="Palatino Linotype" panose="02040502050505030304" pitchFamily="18" charset="0"/>
              </a:rPr>
              <a:t>Ser olika ut utifrån föräldrars uppdragsformulering samt utifrån måluppfyllelse. </a:t>
            </a:r>
          </a:p>
          <a:p>
            <a:pPr marL="82296" lvl="0" indent="0">
              <a:buClr>
                <a:srgbClr val="3891A7"/>
              </a:buClr>
              <a:buNone/>
            </a:pPr>
            <a:r>
              <a:rPr lang="sv-SE" sz="2500" dirty="0">
                <a:solidFill>
                  <a:prstClr val="black"/>
                </a:solidFill>
                <a:latin typeface="Palatino Linotype" panose="02040502050505030304" pitchFamily="18" charset="0"/>
              </a:rPr>
              <a:t>Deltagarna är med utifrån just sin uppdragsformulering och sina mål. Vissa behöver mer andra mindre utifrån det ser behandlingstiden olika ut för varje familj.</a:t>
            </a:r>
          </a:p>
          <a:p>
            <a:pPr marL="82296" indent="0">
              <a:buNone/>
            </a:pPr>
            <a:endParaRPr lang="sv-SE" dirty="0"/>
          </a:p>
        </p:txBody>
      </p:sp>
    </p:spTree>
    <p:extLst>
      <p:ext uri="{BB962C8B-B14F-4D97-AF65-F5344CB8AC3E}">
        <p14:creationId xmlns:p14="http://schemas.microsoft.com/office/powerpoint/2010/main" val="1187054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a:latin typeface="Palatino Linotype" pitchFamily="18" charset="0"/>
              </a:rPr>
              <a:t>Socialtjänst</a:t>
            </a:r>
          </a:p>
        </p:txBody>
      </p:sp>
      <p:sp>
        <p:nvSpPr>
          <p:cNvPr id="3" name="Platshållare för innehåll 2"/>
          <p:cNvSpPr>
            <a:spLocks noGrp="1"/>
          </p:cNvSpPr>
          <p:nvPr>
            <p:ph idx="1"/>
          </p:nvPr>
        </p:nvSpPr>
        <p:spPr>
          <a:xfrm>
            <a:off x="1435608" y="1124744"/>
            <a:ext cx="7498080" cy="5733256"/>
          </a:xfrm>
        </p:spPr>
        <p:txBody>
          <a:bodyPr>
            <a:normAutofit/>
          </a:bodyPr>
          <a:lstStyle/>
          <a:p>
            <a:pPr marL="82296" indent="0">
              <a:buNone/>
            </a:pPr>
            <a:r>
              <a:rPr lang="sv-SE" sz="2500" dirty="0">
                <a:latin typeface="Palatino Linotype" pitchFamily="18" charset="0"/>
              </a:rPr>
              <a:t>Viss del av socialtjänstens lagstadgade verksamhet som ses som en service till barnfamiljer har  förlagts till familjecentralen:</a:t>
            </a:r>
          </a:p>
          <a:p>
            <a:r>
              <a:rPr lang="sv-SE" sz="2500" b="1" dirty="0">
                <a:latin typeface="Palatino Linotype" panose="02040502050505030304" pitchFamily="18" charset="0"/>
              </a:rPr>
              <a:t>Faderskap/föräldraskap</a:t>
            </a:r>
            <a:br>
              <a:rPr lang="sv-SE" sz="2500" b="1" dirty="0">
                <a:latin typeface="Palatino Linotype" panose="02040502050505030304" pitchFamily="18" charset="0"/>
              </a:rPr>
            </a:br>
            <a:r>
              <a:rPr lang="sv-SE" sz="2500" dirty="0">
                <a:latin typeface="Palatino Linotype" panose="02040502050505030304" pitchFamily="18" charset="0"/>
              </a:rPr>
              <a:t>Fastställande av faderskap/föräldraskap när parterna är sammanboende. Sedan 1 januari i år möjlighet att görs digitalt inom 14 dagar efter barnets födelse.</a:t>
            </a:r>
            <a:endParaRPr lang="sv-SE" sz="2500" b="1" dirty="0">
              <a:latin typeface="Palatino Linotype" panose="02040502050505030304" pitchFamily="18" charset="0"/>
            </a:endParaRPr>
          </a:p>
          <a:p>
            <a:r>
              <a:rPr lang="sv-SE" sz="2500" b="1" dirty="0">
                <a:latin typeface="Palatino Linotype" panose="02040502050505030304" pitchFamily="18" charset="0"/>
              </a:rPr>
              <a:t>Samarbetssamtal</a:t>
            </a:r>
            <a:br>
              <a:rPr lang="sv-SE" sz="2500" dirty="0">
                <a:latin typeface="Palatino Linotype" panose="02040502050505030304" pitchFamily="18" charset="0"/>
              </a:rPr>
            </a:br>
            <a:r>
              <a:rPr lang="sv-SE" sz="2500" dirty="0">
                <a:latin typeface="Palatino Linotype" panose="02040502050505030304" pitchFamily="18" charset="0"/>
              </a:rPr>
              <a:t>För barnens skull, i samband med en separation, eller för att reglera umgänge med barn. Samarbetssamtal kan leda fram till en muntlig eller skriftlig överenskommelse föräldrarna emellan. </a:t>
            </a:r>
          </a:p>
        </p:txBody>
      </p:sp>
    </p:spTree>
    <p:extLst>
      <p:ext uri="{BB962C8B-B14F-4D97-AF65-F5344CB8AC3E}">
        <p14:creationId xmlns:p14="http://schemas.microsoft.com/office/powerpoint/2010/main" val="386274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9632" y="116632"/>
            <a:ext cx="7674056" cy="1008112"/>
          </a:xfrm>
        </p:spPr>
        <p:txBody>
          <a:bodyPr>
            <a:normAutofit/>
          </a:bodyPr>
          <a:lstStyle/>
          <a:p>
            <a:pPr algn="ctr"/>
            <a:r>
              <a:rPr lang="sv-SE" sz="3200" dirty="0">
                <a:latin typeface="Palatino Linotype" panose="02040502050505030304" pitchFamily="18" charset="0"/>
              </a:rPr>
              <a:t>Vem är jag?</a:t>
            </a:r>
          </a:p>
        </p:txBody>
      </p:sp>
      <p:sp>
        <p:nvSpPr>
          <p:cNvPr id="3" name="Platshållare för innehåll 2"/>
          <p:cNvSpPr>
            <a:spLocks noGrp="1"/>
          </p:cNvSpPr>
          <p:nvPr>
            <p:ph idx="1"/>
          </p:nvPr>
        </p:nvSpPr>
        <p:spPr>
          <a:xfrm>
            <a:off x="1435608" y="692696"/>
            <a:ext cx="7498080" cy="6165304"/>
          </a:xfrm>
        </p:spPr>
        <p:txBody>
          <a:bodyPr>
            <a:normAutofit/>
          </a:bodyPr>
          <a:lstStyle/>
          <a:p>
            <a:pPr marL="82296" indent="0">
              <a:buNone/>
            </a:pPr>
            <a:endParaRPr lang="sv-SE" sz="2500" dirty="0">
              <a:latin typeface="Palatino Linotype" panose="02040502050505030304" pitchFamily="18" charset="0"/>
            </a:endParaRPr>
          </a:p>
          <a:p>
            <a:pPr marL="82296" indent="0">
              <a:buNone/>
            </a:pPr>
            <a:r>
              <a:rPr lang="sv-SE" sz="2500" dirty="0">
                <a:latin typeface="Palatino Linotype" panose="02040502050505030304" pitchFamily="18" charset="0"/>
              </a:rPr>
              <a:t>Mamma, mormor, farmor</a:t>
            </a:r>
          </a:p>
          <a:p>
            <a:pPr marL="82296" indent="0">
              <a:buNone/>
            </a:pPr>
            <a:endParaRPr lang="sv-SE" sz="2500" dirty="0">
              <a:latin typeface="Palatino Linotype" panose="02040502050505030304" pitchFamily="18" charset="0"/>
            </a:endParaRPr>
          </a:p>
          <a:p>
            <a:pPr marL="82296" indent="0">
              <a:buNone/>
            </a:pPr>
            <a:r>
              <a:rPr lang="sv-SE" sz="2500" dirty="0">
                <a:latin typeface="Palatino Linotype" panose="02040502050505030304" pitchFamily="18" charset="0"/>
              </a:rPr>
              <a:t>Utbildad socionom sedan 2004 med vidareutbildningar i </a:t>
            </a:r>
            <a:r>
              <a:rPr lang="sv-SE" sz="2500" dirty="0" err="1">
                <a:latin typeface="Palatino Linotype" panose="02040502050505030304" pitchFamily="18" charset="0"/>
              </a:rPr>
              <a:t>Marte</a:t>
            </a:r>
            <a:r>
              <a:rPr lang="sv-SE" sz="2500" dirty="0">
                <a:latin typeface="Palatino Linotype" panose="02040502050505030304" pitchFamily="18" charset="0"/>
              </a:rPr>
              <a:t> </a:t>
            </a:r>
            <a:r>
              <a:rPr lang="sv-SE" sz="2500" dirty="0" err="1">
                <a:latin typeface="Palatino Linotype" panose="02040502050505030304" pitchFamily="18" charset="0"/>
              </a:rPr>
              <a:t>meo</a:t>
            </a:r>
            <a:r>
              <a:rPr lang="sv-SE" sz="2500" dirty="0">
                <a:latin typeface="Palatino Linotype" panose="02040502050505030304" pitchFamily="18" charset="0"/>
              </a:rPr>
              <a:t>, KOMET, spädbarnsmassage, Grundutbildning FFT, Föräldraskap i Sverige och Växa i Värmland</a:t>
            </a:r>
          </a:p>
          <a:p>
            <a:pPr marL="82296" indent="0">
              <a:buNone/>
            </a:pPr>
            <a:endParaRPr lang="sv-SE" sz="2500" dirty="0">
              <a:latin typeface="Palatino Linotype" panose="02040502050505030304" pitchFamily="18" charset="0"/>
            </a:endParaRPr>
          </a:p>
          <a:p>
            <a:pPr marL="82296" indent="0">
              <a:buNone/>
            </a:pPr>
            <a:r>
              <a:rPr lang="sv-SE" sz="2500" dirty="0">
                <a:latin typeface="Palatino Linotype" panose="02040502050505030304" pitchFamily="18" charset="0"/>
              </a:rPr>
              <a:t>Sedan april 2015 anställd av Torsby kommun och arbetar med förebyggande socialtjänst på familjecentralen.</a:t>
            </a:r>
          </a:p>
        </p:txBody>
      </p:sp>
    </p:spTree>
    <p:extLst>
      <p:ext uri="{BB962C8B-B14F-4D97-AF65-F5344CB8AC3E}">
        <p14:creationId xmlns:p14="http://schemas.microsoft.com/office/powerpoint/2010/main" val="1777563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87624" y="2132856"/>
            <a:ext cx="8229600" cy="1143000"/>
          </a:xfrm>
        </p:spPr>
        <p:txBody>
          <a:bodyPr>
            <a:normAutofit fontScale="90000"/>
          </a:bodyPr>
          <a:lstStyle/>
          <a:p>
            <a:r>
              <a:rPr lang="sv-SE" sz="3200" dirty="0">
                <a:latin typeface="Palatino Linotype" pitchFamily="18" charset="0"/>
              </a:rPr>
              <a:t>TACK FÖR MIG!</a:t>
            </a:r>
            <a:br>
              <a:rPr lang="sv-SE" sz="3200" dirty="0">
                <a:latin typeface="Palatino Linotype" pitchFamily="18" charset="0"/>
              </a:rPr>
            </a:br>
            <a:br>
              <a:rPr lang="sv-SE" sz="3200" dirty="0">
                <a:latin typeface="Palatino Linotype" pitchFamily="18" charset="0"/>
              </a:rPr>
            </a:br>
            <a:r>
              <a:rPr lang="sv-SE" sz="3200" dirty="0">
                <a:latin typeface="Palatino Linotype" pitchFamily="18" charset="0"/>
              </a:rPr>
              <a:t>Kontaktuppgifter:</a:t>
            </a:r>
            <a:br>
              <a:rPr lang="sv-SE" sz="3200" dirty="0">
                <a:latin typeface="Palatino Linotype" pitchFamily="18" charset="0"/>
              </a:rPr>
            </a:br>
            <a:r>
              <a:rPr lang="sv-SE" sz="3200" dirty="0">
                <a:latin typeface="Palatino Linotype" pitchFamily="18" charset="0"/>
              </a:rPr>
              <a:t>Eva Lena </a:t>
            </a:r>
            <a:r>
              <a:rPr lang="sv-SE" sz="3200" dirty="0" err="1">
                <a:latin typeface="Palatino Linotype" pitchFamily="18" charset="0"/>
              </a:rPr>
              <a:t>Ueltzhöfer</a:t>
            </a:r>
            <a:br>
              <a:rPr lang="sv-SE" sz="3200" dirty="0">
                <a:latin typeface="Palatino Linotype" pitchFamily="18" charset="0"/>
              </a:rPr>
            </a:br>
            <a:r>
              <a:rPr lang="sv-SE" sz="3200" dirty="0">
                <a:latin typeface="Palatino Linotype" pitchFamily="18" charset="0"/>
              </a:rPr>
              <a:t>Mobil 070-254 87 56</a:t>
            </a:r>
            <a:br>
              <a:rPr lang="sv-SE" sz="3200" dirty="0">
                <a:latin typeface="Palatino Linotype" pitchFamily="18" charset="0"/>
              </a:rPr>
            </a:br>
            <a:r>
              <a:rPr lang="sv-SE" sz="3200" dirty="0">
                <a:latin typeface="Palatino Linotype" pitchFamily="18" charset="0"/>
              </a:rPr>
              <a:t>eva-lena.ueltzhofer@torsby.se</a:t>
            </a:r>
          </a:p>
        </p:txBody>
      </p:sp>
    </p:spTree>
    <p:extLst>
      <p:ext uri="{BB962C8B-B14F-4D97-AF65-F5344CB8AC3E}">
        <p14:creationId xmlns:p14="http://schemas.microsoft.com/office/powerpoint/2010/main" val="2467517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332657"/>
            <a:ext cx="7772400" cy="936104"/>
          </a:xfrm>
        </p:spPr>
        <p:txBody>
          <a:bodyPr>
            <a:normAutofit/>
          </a:bodyPr>
          <a:lstStyle/>
          <a:p>
            <a:pPr algn="ctr"/>
            <a:r>
              <a:rPr lang="sv-SE" sz="3200" dirty="0">
                <a:latin typeface="Palatino Linotype" pitchFamily="18" charset="0"/>
              </a:rPr>
              <a:t>Vad är en familjecentral?</a:t>
            </a:r>
          </a:p>
        </p:txBody>
      </p:sp>
      <p:sp>
        <p:nvSpPr>
          <p:cNvPr id="3" name="Underrubrik 2"/>
          <p:cNvSpPr>
            <a:spLocks noGrp="1"/>
          </p:cNvSpPr>
          <p:nvPr>
            <p:ph type="subTitle" idx="1"/>
          </p:nvPr>
        </p:nvSpPr>
        <p:spPr>
          <a:xfrm>
            <a:off x="1619672" y="1556792"/>
            <a:ext cx="6400800" cy="4320480"/>
          </a:xfrm>
        </p:spPr>
        <p:txBody>
          <a:bodyPr>
            <a:normAutofit fontScale="55000" lnSpcReduction="20000"/>
          </a:bodyPr>
          <a:lstStyle/>
          <a:p>
            <a:endParaRPr lang="sv-SE" dirty="0">
              <a:solidFill>
                <a:schemeClr val="tx1"/>
              </a:solidFill>
              <a:latin typeface="Palatino Linotype" pitchFamily="18" charset="0"/>
            </a:endParaRPr>
          </a:p>
          <a:p>
            <a:pPr algn="ctr"/>
            <a:r>
              <a:rPr lang="sv-SE" sz="4000" dirty="0">
                <a:solidFill>
                  <a:schemeClr val="tx1"/>
                </a:solidFill>
                <a:latin typeface="Palatino Linotype" pitchFamily="18" charset="0"/>
              </a:rPr>
              <a:t>En familjecentral är samordnade och samlokaliserade enheter för mödrahälsovård, barnhälsovård, öppen förskola och förebyggande socialtjänst. </a:t>
            </a:r>
          </a:p>
          <a:p>
            <a:pPr algn="ctr"/>
            <a:endParaRPr lang="sv-SE" sz="4000" dirty="0">
              <a:solidFill>
                <a:schemeClr val="tx1"/>
              </a:solidFill>
              <a:latin typeface="Palatino Linotype" pitchFamily="18" charset="0"/>
            </a:endParaRPr>
          </a:p>
          <a:p>
            <a:pPr algn="ctr"/>
            <a:r>
              <a:rPr lang="sv-SE" sz="4000" dirty="0">
                <a:solidFill>
                  <a:schemeClr val="tx1"/>
                </a:solidFill>
                <a:latin typeface="Palatino Linotype" pitchFamily="18" charset="0"/>
              </a:rPr>
              <a:t>Verksamheten är </a:t>
            </a:r>
            <a:r>
              <a:rPr lang="sv-SE" sz="4000" dirty="0">
                <a:solidFill>
                  <a:schemeClr val="accent3"/>
                </a:solidFill>
                <a:latin typeface="Palatino Linotype" pitchFamily="18" charset="0"/>
              </a:rPr>
              <a:t>hälsofrämjande och tidigt förebyggande </a:t>
            </a:r>
            <a:r>
              <a:rPr lang="sv-SE" sz="4000" dirty="0">
                <a:solidFill>
                  <a:schemeClr val="tx1"/>
                </a:solidFill>
                <a:latin typeface="Palatino Linotype" pitchFamily="18" charset="0"/>
              </a:rPr>
              <a:t>och erbjuder generell, frivillig och kostnadsfri service till barnfamiljer och vänder sig till alla föräldrar och andra viktiga vuxna med barn 0-6 år i Torsby kommun. </a:t>
            </a:r>
          </a:p>
          <a:p>
            <a:pPr algn="ctr"/>
            <a:br>
              <a:rPr lang="sv-SE" sz="4000" dirty="0">
                <a:solidFill>
                  <a:schemeClr val="tx1"/>
                </a:solidFill>
                <a:latin typeface="Palatino Linotype" pitchFamily="18" charset="0"/>
              </a:rPr>
            </a:br>
            <a:r>
              <a:rPr lang="sv-SE" sz="4000" dirty="0">
                <a:solidFill>
                  <a:schemeClr val="tx1"/>
                </a:solidFill>
                <a:latin typeface="Palatino Linotype" pitchFamily="18" charset="0"/>
              </a:rPr>
              <a:t>Föräldrastöd på familjecentralen vänder sig till föräldrar och andra viktiga vuxna med barn 0-18 år.</a:t>
            </a:r>
          </a:p>
          <a:p>
            <a:endParaRPr lang="sv-SE" dirty="0">
              <a:solidFill>
                <a:schemeClr val="tx1"/>
              </a:solidFill>
              <a:latin typeface="Palatino Linotype" pitchFamily="18" charset="0"/>
            </a:endParaRPr>
          </a:p>
          <a:p>
            <a:endParaRPr lang="sv-SE" dirty="0">
              <a:solidFill>
                <a:schemeClr val="tx1"/>
              </a:solidFill>
              <a:latin typeface="Palatino Linotype" pitchFamily="18" charset="0"/>
            </a:endParaRPr>
          </a:p>
        </p:txBody>
      </p:sp>
    </p:spTree>
    <p:extLst>
      <p:ext uri="{BB962C8B-B14F-4D97-AF65-F5344CB8AC3E}">
        <p14:creationId xmlns:p14="http://schemas.microsoft.com/office/powerpoint/2010/main" val="423605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B78C7-9F26-418F-94A5-085A5B2F9055}"/>
              </a:ext>
            </a:extLst>
          </p:cNvPr>
          <p:cNvSpPr>
            <a:spLocks noGrp="1"/>
          </p:cNvSpPr>
          <p:nvPr>
            <p:ph type="title"/>
          </p:nvPr>
        </p:nvSpPr>
        <p:spPr/>
        <p:txBody>
          <a:bodyPr>
            <a:normAutofit/>
          </a:bodyPr>
          <a:lstStyle/>
          <a:p>
            <a:r>
              <a:rPr lang="sv-SE" sz="3200" dirty="0">
                <a:latin typeface="Palatino Linotype" panose="02040502050505030304" pitchFamily="18" charset="0"/>
              </a:rPr>
              <a:t>Vad är hälsofrämjande &amp; förebyggande arbete?</a:t>
            </a:r>
          </a:p>
        </p:txBody>
      </p:sp>
      <p:sp>
        <p:nvSpPr>
          <p:cNvPr id="3" name="Platshållare för innehåll 2">
            <a:extLst>
              <a:ext uri="{FF2B5EF4-FFF2-40B4-BE49-F238E27FC236}">
                <a16:creationId xmlns:a16="http://schemas.microsoft.com/office/drawing/2014/main" id="{5BA51641-46D0-4C7B-857D-29875CC173B5}"/>
              </a:ext>
            </a:extLst>
          </p:cNvPr>
          <p:cNvSpPr>
            <a:spLocks noGrp="1"/>
          </p:cNvSpPr>
          <p:nvPr>
            <p:ph idx="1"/>
          </p:nvPr>
        </p:nvSpPr>
        <p:spPr/>
        <p:txBody>
          <a:bodyPr>
            <a:normAutofit/>
          </a:bodyPr>
          <a:lstStyle/>
          <a:p>
            <a:endParaRPr lang="sv-SE" sz="2400" dirty="0">
              <a:latin typeface="Palatino Linotype" panose="02040502050505030304" pitchFamily="18" charset="0"/>
            </a:endParaRPr>
          </a:p>
          <a:p>
            <a:r>
              <a:rPr lang="sv-SE" sz="2200" dirty="0">
                <a:latin typeface="Palatino Linotype" panose="02040502050505030304" pitchFamily="18" charset="0"/>
              </a:rPr>
              <a:t>Process där människor uppmuntras att öka kontrollen över sin hälsa och förbättra den</a:t>
            </a:r>
          </a:p>
          <a:p>
            <a:r>
              <a:rPr lang="sv-SE" sz="2200" dirty="0">
                <a:latin typeface="Palatino Linotype" panose="02040502050505030304" pitchFamily="18" charset="0"/>
              </a:rPr>
              <a:t>Stärka det friska, förebygga psykisk ohälsa sjukdom och ohälsa</a:t>
            </a:r>
          </a:p>
          <a:p>
            <a:endParaRPr lang="sv-SE" sz="2200" dirty="0">
              <a:latin typeface="Palatino Linotype" panose="02040502050505030304" pitchFamily="18" charset="0"/>
            </a:endParaRPr>
          </a:p>
          <a:p>
            <a:pPr marL="82296" indent="0">
              <a:buNone/>
            </a:pPr>
            <a:r>
              <a:rPr lang="sv-SE" sz="2200" dirty="0">
                <a:latin typeface="Palatino Linotype" panose="02040502050505030304" pitchFamily="18" charset="0"/>
              </a:rPr>
              <a:t>HUR?</a:t>
            </a:r>
          </a:p>
          <a:p>
            <a:r>
              <a:rPr lang="sv-SE" sz="2200" dirty="0">
                <a:latin typeface="Palatino Linotype" panose="02040502050505030304" pitchFamily="18" charset="0"/>
              </a:rPr>
              <a:t>Öka skyddsfaktorer= hälsofrämjande arbete</a:t>
            </a:r>
          </a:p>
          <a:p>
            <a:r>
              <a:rPr lang="sv-SE" sz="2200" dirty="0">
                <a:latin typeface="Palatino Linotype" panose="02040502050505030304" pitchFamily="18" charset="0"/>
              </a:rPr>
              <a:t>Minska riskfaktorer= förebyggande arbete</a:t>
            </a:r>
            <a:br>
              <a:rPr lang="sv-SE" sz="2400" dirty="0">
                <a:latin typeface="Palatino Linotype" panose="02040502050505030304" pitchFamily="18" charset="0"/>
              </a:rPr>
            </a:br>
            <a:endParaRPr lang="sv-SE" sz="2400" dirty="0">
              <a:latin typeface="Palatino Linotype" panose="02040502050505030304" pitchFamily="18" charset="0"/>
            </a:endParaRPr>
          </a:p>
        </p:txBody>
      </p:sp>
    </p:spTree>
    <p:extLst>
      <p:ext uri="{BB962C8B-B14F-4D97-AF65-F5344CB8AC3E}">
        <p14:creationId xmlns:p14="http://schemas.microsoft.com/office/powerpoint/2010/main" val="207572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E512BB-29AA-41DE-A3DF-912D423C1E84}"/>
              </a:ext>
            </a:extLst>
          </p:cNvPr>
          <p:cNvSpPr>
            <a:spLocks noGrp="1"/>
          </p:cNvSpPr>
          <p:nvPr>
            <p:ph type="title"/>
          </p:nvPr>
        </p:nvSpPr>
        <p:spPr/>
        <p:txBody>
          <a:bodyPr>
            <a:normAutofit/>
          </a:bodyPr>
          <a:lstStyle/>
          <a:p>
            <a:pPr algn="ctr"/>
            <a:r>
              <a:rPr lang="sv-SE" sz="3200" dirty="0">
                <a:latin typeface="Palatino Linotype" panose="02040502050505030304" pitchFamily="18" charset="0"/>
              </a:rPr>
              <a:t>Skyddsfaktorer</a:t>
            </a:r>
          </a:p>
        </p:txBody>
      </p:sp>
      <p:sp>
        <p:nvSpPr>
          <p:cNvPr id="3" name="Platshållare för innehåll 2">
            <a:extLst>
              <a:ext uri="{FF2B5EF4-FFF2-40B4-BE49-F238E27FC236}">
                <a16:creationId xmlns:a16="http://schemas.microsoft.com/office/drawing/2014/main" id="{462E44A3-79E4-413F-8A69-EB32D2111355}"/>
              </a:ext>
            </a:extLst>
          </p:cNvPr>
          <p:cNvSpPr>
            <a:spLocks noGrp="1"/>
          </p:cNvSpPr>
          <p:nvPr>
            <p:ph idx="1"/>
          </p:nvPr>
        </p:nvSpPr>
        <p:spPr/>
        <p:txBody>
          <a:bodyPr>
            <a:normAutofit fontScale="32500" lnSpcReduction="20000"/>
          </a:bodyPr>
          <a:lstStyle/>
          <a:p>
            <a:pPr marL="82296" indent="0">
              <a:buNone/>
            </a:pPr>
            <a:endParaRPr lang="sv-SE" dirty="0"/>
          </a:p>
          <a:p>
            <a:pPr marL="82296" indent="0" algn="ctr">
              <a:buNone/>
            </a:pPr>
            <a:r>
              <a:rPr lang="sv-SE" sz="5500" dirty="0">
                <a:latin typeface="Palatino Linotype" panose="02040502050505030304" pitchFamily="18" charset="0"/>
              </a:rPr>
              <a:t>Skyddsfaktorer kan definieras som de faktorer som ökar ett barns möjligheter till en god anpassning och utveckling, trots utmaningar och problem. Med skyddsfaktorer avses förhållanden som visats öka barnets motståndskraft mot belastningar eller dämpa effekten av riskfaktorer.</a:t>
            </a:r>
          </a:p>
          <a:p>
            <a:pPr marL="82296" indent="0" algn="ctr">
              <a:buNone/>
            </a:pPr>
            <a:endParaRPr lang="sv-SE" sz="5500" dirty="0">
              <a:latin typeface="Palatino Linotype" panose="02040502050505030304" pitchFamily="18" charset="0"/>
            </a:endParaRPr>
          </a:p>
          <a:p>
            <a:pPr marL="82296" indent="0">
              <a:buNone/>
            </a:pPr>
            <a:r>
              <a:rPr lang="sv-SE" sz="5500" b="1" dirty="0">
                <a:latin typeface="Palatino Linotype" panose="02040502050505030304" pitchFamily="18" charset="0"/>
              </a:rPr>
              <a:t>Exempel på skyddsfaktorer hos barnet:</a:t>
            </a:r>
            <a:endParaRPr lang="sv-SE" sz="5500" dirty="0">
              <a:latin typeface="Palatino Linotype" panose="02040502050505030304" pitchFamily="18" charset="0"/>
            </a:endParaRPr>
          </a:p>
          <a:p>
            <a:pPr lvl="0"/>
            <a:r>
              <a:rPr lang="sv-SE" sz="5500" dirty="0">
                <a:latin typeface="Palatino Linotype" panose="02040502050505030304" pitchFamily="18" charset="0"/>
              </a:rPr>
              <a:t>En god relation mellan barn och föräldrar eller andra </a:t>
            </a:r>
            <a:r>
              <a:rPr lang="sv-SE" sz="5500">
                <a:latin typeface="Palatino Linotype" panose="02040502050505030304" pitchFamily="18" charset="0"/>
              </a:rPr>
              <a:t>viktiga vuxna.</a:t>
            </a:r>
            <a:endParaRPr lang="sv-SE" sz="5500" dirty="0">
              <a:latin typeface="Palatino Linotype" panose="02040502050505030304" pitchFamily="18" charset="0"/>
            </a:endParaRPr>
          </a:p>
          <a:p>
            <a:pPr lvl="0"/>
            <a:r>
              <a:rPr lang="sv-SE" sz="5500" dirty="0">
                <a:latin typeface="Palatino Linotype" panose="02040502050505030304" pitchFamily="18" charset="0"/>
              </a:rPr>
              <a:t>Goda fysiska, kognitiva och sociala egenskaper. </a:t>
            </a:r>
          </a:p>
          <a:p>
            <a:pPr lvl="0"/>
            <a:r>
              <a:rPr lang="sv-SE" sz="5500" dirty="0">
                <a:latin typeface="Palatino Linotype" panose="02040502050505030304" pitchFamily="18" charset="0"/>
              </a:rPr>
              <a:t>Trygg anknytning.</a:t>
            </a:r>
          </a:p>
          <a:p>
            <a:pPr lvl="0"/>
            <a:r>
              <a:rPr lang="sv-SE" sz="5500" dirty="0">
                <a:latin typeface="Palatino Linotype" panose="02040502050505030304" pitchFamily="18" charset="0"/>
              </a:rPr>
              <a:t>Lättsamt temperament.</a:t>
            </a:r>
          </a:p>
          <a:p>
            <a:pPr lvl="0"/>
            <a:r>
              <a:rPr lang="sv-SE" sz="5500" dirty="0">
                <a:latin typeface="Palatino Linotype" panose="02040502050505030304" pitchFamily="18" charset="0"/>
              </a:rPr>
              <a:t>Förmåga till impulskontroll.</a:t>
            </a:r>
          </a:p>
          <a:p>
            <a:pPr lvl="0"/>
            <a:r>
              <a:rPr lang="sv-SE" sz="5500" dirty="0">
                <a:latin typeface="Palatino Linotype" panose="02040502050505030304" pitchFamily="18" charset="0"/>
              </a:rPr>
              <a:t>Positiva kamratrelationer.</a:t>
            </a:r>
          </a:p>
          <a:p>
            <a:pPr marL="82296" indent="0">
              <a:buNone/>
            </a:pPr>
            <a:endParaRPr lang="sv-SE" sz="6200" b="1" dirty="0"/>
          </a:p>
          <a:p>
            <a:endParaRPr lang="sv-SE" sz="2200" dirty="0">
              <a:latin typeface="Palatino Linotype" panose="02040502050505030304" pitchFamily="18" charset="0"/>
            </a:endParaRPr>
          </a:p>
        </p:txBody>
      </p:sp>
    </p:spTree>
    <p:extLst>
      <p:ext uri="{BB962C8B-B14F-4D97-AF65-F5344CB8AC3E}">
        <p14:creationId xmlns:p14="http://schemas.microsoft.com/office/powerpoint/2010/main" val="168220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D1041A-9EBE-42F8-8AFD-3FFBEF41E8BC}"/>
              </a:ext>
            </a:extLst>
          </p:cNvPr>
          <p:cNvSpPr>
            <a:spLocks noGrp="1"/>
          </p:cNvSpPr>
          <p:nvPr>
            <p:ph type="title"/>
          </p:nvPr>
        </p:nvSpPr>
        <p:spPr/>
        <p:txBody>
          <a:bodyPr>
            <a:normAutofit/>
          </a:bodyPr>
          <a:lstStyle/>
          <a:p>
            <a:pPr algn="ctr"/>
            <a:r>
              <a:rPr lang="sv-SE" sz="3200" dirty="0">
                <a:latin typeface="Palatino Linotype" panose="02040502050505030304" pitchFamily="18" charset="0"/>
              </a:rPr>
              <a:t>Skyddsfaktorer forts…</a:t>
            </a:r>
          </a:p>
        </p:txBody>
      </p:sp>
      <p:sp>
        <p:nvSpPr>
          <p:cNvPr id="3" name="Platshållare för innehåll 2">
            <a:extLst>
              <a:ext uri="{FF2B5EF4-FFF2-40B4-BE49-F238E27FC236}">
                <a16:creationId xmlns:a16="http://schemas.microsoft.com/office/drawing/2014/main" id="{A01A4EB7-0B07-496E-88D4-FF452F769CC4}"/>
              </a:ext>
            </a:extLst>
          </p:cNvPr>
          <p:cNvSpPr>
            <a:spLocks noGrp="1"/>
          </p:cNvSpPr>
          <p:nvPr>
            <p:ph idx="1"/>
          </p:nvPr>
        </p:nvSpPr>
        <p:spPr/>
        <p:txBody>
          <a:bodyPr>
            <a:normAutofit fontScale="92500" lnSpcReduction="20000"/>
          </a:bodyPr>
          <a:lstStyle/>
          <a:p>
            <a:pPr marL="82296" lvl="0" indent="0">
              <a:buClr>
                <a:srgbClr val="3891A7"/>
              </a:buClr>
              <a:buNone/>
            </a:pPr>
            <a:r>
              <a:rPr lang="sv-SE" sz="2400" b="1" dirty="0">
                <a:solidFill>
                  <a:prstClr val="black"/>
                </a:solidFill>
                <a:latin typeface="Palatino Linotype" panose="02040502050505030304" pitchFamily="18" charset="0"/>
              </a:rPr>
              <a:t>Exempel på skyddsfaktorer hos förälder:</a:t>
            </a:r>
            <a:endParaRPr lang="sv-SE" sz="2400" dirty="0">
              <a:solidFill>
                <a:prstClr val="black"/>
              </a:solidFill>
              <a:latin typeface="Palatino Linotype" panose="02040502050505030304" pitchFamily="18" charset="0"/>
            </a:endParaRPr>
          </a:p>
          <a:p>
            <a:pPr lvl="0">
              <a:buClr>
                <a:srgbClr val="3891A7"/>
              </a:buClr>
            </a:pPr>
            <a:r>
              <a:rPr lang="sv-SE" sz="2400" dirty="0">
                <a:solidFill>
                  <a:prstClr val="black"/>
                </a:solidFill>
                <a:latin typeface="Palatino Linotype" panose="02040502050505030304" pitchFamily="18" charset="0"/>
              </a:rPr>
              <a:t>Känslighet eller lyhördhet för barnets behov.</a:t>
            </a:r>
          </a:p>
          <a:p>
            <a:pPr lvl="0">
              <a:buClr>
                <a:srgbClr val="3891A7"/>
              </a:buClr>
            </a:pPr>
            <a:r>
              <a:rPr lang="sv-SE" sz="2400" dirty="0">
                <a:solidFill>
                  <a:prstClr val="black"/>
                </a:solidFill>
                <a:latin typeface="Palatino Linotype" panose="02040502050505030304" pitchFamily="18" charset="0"/>
              </a:rPr>
              <a:t>En god omsorgsförmåga.</a:t>
            </a:r>
          </a:p>
          <a:p>
            <a:pPr lvl="0">
              <a:buClr>
                <a:srgbClr val="3891A7"/>
              </a:buClr>
            </a:pPr>
            <a:r>
              <a:rPr lang="sv-SE" sz="2400" dirty="0">
                <a:solidFill>
                  <a:prstClr val="black"/>
                </a:solidFill>
                <a:latin typeface="Palatino Linotype" panose="02040502050505030304" pitchFamily="18" charset="0"/>
              </a:rPr>
              <a:t>Egen trygg anknytning, trygga relationer till egna föräldrar, med hänsyn till barndomsupplevelser.</a:t>
            </a:r>
          </a:p>
          <a:p>
            <a:pPr lvl="0">
              <a:buClr>
                <a:srgbClr val="3891A7"/>
              </a:buClr>
            </a:pPr>
            <a:r>
              <a:rPr lang="sv-SE" sz="2400" dirty="0">
                <a:solidFill>
                  <a:prstClr val="black"/>
                </a:solidFill>
                <a:latin typeface="Palatino Linotype" panose="02040502050505030304" pitchFamily="18" charset="0"/>
              </a:rPr>
              <a:t>Flera goda relationer.</a:t>
            </a:r>
          </a:p>
          <a:p>
            <a:pPr lvl="0">
              <a:buClr>
                <a:srgbClr val="3891A7"/>
              </a:buClr>
            </a:pPr>
            <a:r>
              <a:rPr lang="sv-SE" sz="2400" dirty="0">
                <a:solidFill>
                  <a:prstClr val="black"/>
                </a:solidFill>
                <a:latin typeface="Palatino Linotype" panose="02040502050505030304" pitchFamily="18" charset="0"/>
              </a:rPr>
              <a:t>Ekonomisk trygghet.</a:t>
            </a:r>
          </a:p>
          <a:p>
            <a:pPr lvl="0">
              <a:buClr>
                <a:srgbClr val="3891A7"/>
              </a:buClr>
            </a:pPr>
            <a:r>
              <a:rPr lang="sv-SE" sz="2400" dirty="0">
                <a:solidFill>
                  <a:prstClr val="black"/>
                </a:solidFill>
                <a:latin typeface="Palatino Linotype" panose="02040502050505030304" pitchFamily="18" charset="0"/>
              </a:rPr>
              <a:t>Tro på egen förmåga att påverka sin situation.</a:t>
            </a:r>
          </a:p>
          <a:p>
            <a:pPr marL="82296" lvl="0" indent="0">
              <a:buClr>
                <a:srgbClr val="3891A7"/>
              </a:buClr>
              <a:buNone/>
            </a:pPr>
            <a:endParaRPr lang="sv-SE" sz="2400" dirty="0">
              <a:solidFill>
                <a:prstClr val="black"/>
              </a:solidFill>
              <a:latin typeface="Palatino Linotype" panose="02040502050505030304" pitchFamily="18" charset="0"/>
            </a:endParaRPr>
          </a:p>
          <a:p>
            <a:pPr lvl="0">
              <a:buClr>
                <a:srgbClr val="3891A7"/>
              </a:buClr>
            </a:pPr>
            <a:r>
              <a:rPr lang="sv-SE" sz="2400" b="1" dirty="0">
                <a:solidFill>
                  <a:prstClr val="black"/>
                </a:solidFill>
                <a:latin typeface="Palatino Linotype" panose="02040502050505030304" pitchFamily="18" charset="0"/>
              </a:rPr>
              <a:t>Förhållanden i uppväxtmiljön:</a:t>
            </a:r>
            <a:endParaRPr lang="sv-SE" sz="2400" dirty="0">
              <a:solidFill>
                <a:prstClr val="black"/>
              </a:solidFill>
              <a:latin typeface="Palatino Linotype" panose="02040502050505030304" pitchFamily="18" charset="0"/>
            </a:endParaRPr>
          </a:p>
          <a:p>
            <a:pPr lvl="0">
              <a:buClr>
                <a:srgbClr val="3891A7"/>
              </a:buClr>
            </a:pPr>
            <a:r>
              <a:rPr lang="sv-SE" sz="2400" dirty="0">
                <a:solidFill>
                  <a:prstClr val="black"/>
                </a:solidFill>
                <a:latin typeface="Palatino Linotype" panose="02040502050505030304" pitchFamily="18" charset="0"/>
              </a:rPr>
              <a:t>Trygga relationer i barnets nära omgivning.</a:t>
            </a:r>
          </a:p>
          <a:p>
            <a:pPr lvl="0">
              <a:buClr>
                <a:srgbClr val="3891A7"/>
              </a:buClr>
            </a:pPr>
            <a:r>
              <a:rPr lang="sv-SE" sz="2400" dirty="0">
                <a:solidFill>
                  <a:prstClr val="black"/>
                </a:solidFill>
                <a:latin typeface="Palatino Linotype" panose="02040502050505030304" pitchFamily="18" charset="0"/>
              </a:rPr>
              <a:t>Stabila och trygga boendeförhållanden och närmiljö.</a:t>
            </a:r>
          </a:p>
          <a:p>
            <a:pPr lvl="0">
              <a:buClr>
                <a:srgbClr val="3891A7"/>
              </a:buClr>
            </a:pPr>
            <a:r>
              <a:rPr lang="sv-SE" sz="2400" dirty="0">
                <a:solidFill>
                  <a:prstClr val="black"/>
                </a:solidFill>
                <a:latin typeface="Palatino Linotype" panose="02040502050505030304" pitchFamily="18" charset="0"/>
              </a:rPr>
              <a:t>En bra förskola och skola.</a:t>
            </a:r>
          </a:p>
          <a:p>
            <a:endParaRPr lang="sv-SE" dirty="0"/>
          </a:p>
        </p:txBody>
      </p:sp>
    </p:spTree>
    <p:extLst>
      <p:ext uri="{BB962C8B-B14F-4D97-AF65-F5344CB8AC3E}">
        <p14:creationId xmlns:p14="http://schemas.microsoft.com/office/powerpoint/2010/main" val="280272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914400" y="908720"/>
            <a:ext cx="8229600" cy="5112568"/>
          </a:xfrm>
        </p:spPr>
        <p:txBody>
          <a:bodyPr>
            <a:normAutofit/>
          </a:bodyPr>
          <a:lstStyle/>
          <a:p>
            <a:pPr marL="0" indent="0" algn="ctr">
              <a:buNone/>
            </a:pPr>
            <a:r>
              <a:rPr lang="sv-SE" sz="2200" dirty="0">
                <a:latin typeface="Palatino Linotype" pitchFamily="18" charset="0"/>
              </a:rPr>
              <a:t>På familjecentralen arbetar flera olika yrkeskategorier tillsammans kring barnfamiljen. </a:t>
            </a:r>
          </a:p>
          <a:p>
            <a:pPr marL="0" indent="0" algn="ctr">
              <a:buNone/>
            </a:pPr>
            <a:endParaRPr lang="sv-SE" sz="2200" dirty="0">
              <a:latin typeface="Palatino Linotype" pitchFamily="18" charset="0"/>
            </a:endParaRPr>
          </a:p>
          <a:p>
            <a:pPr marL="0" indent="0" algn="ctr">
              <a:buNone/>
            </a:pPr>
            <a:r>
              <a:rPr lang="sv-SE" sz="2200" dirty="0">
                <a:latin typeface="Palatino Linotype" pitchFamily="18" charset="0"/>
              </a:rPr>
              <a:t>Förutom barnmorskor, BVC-sköterskor, förskollärare och socionom finnas andra yrkesgrupper knutna till verksamheten såsom familjerådgivare, logoped, psykolog och läkare.</a:t>
            </a:r>
          </a:p>
          <a:p>
            <a:pPr marL="0" indent="0" algn="ctr">
              <a:buNone/>
            </a:pPr>
            <a:endParaRPr lang="sv-SE" sz="2200" dirty="0">
              <a:latin typeface="Palatino Linotype" pitchFamily="18" charset="0"/>
            </a:endParaRPr>
          </a:p>
          <a:p>
            <a:pPr marL="0" indent="0" algn="ctr">
              <a:buNone/>
            </a:pPr>
            <a:r>
              <a:rPr lang="sv-SE" sz="2200" dirty="0">
                <a:latin typeface="Palatino Linotype" pitchFamily="18" charset="0"/>
              </a:rPr>
              <a:t>Kännetecknande för verksamheten är att huvudmännen, Torsby kommun och region Värmland, samordnar sina resurser för att möjliggöra en tvärfacklig samverkan.</a:t>
            </a:r>
          </a:p>
          <a:p>
            <a:pPr marL="0" indent="0">
              <a:buNone/>
            </a:pPr>
            <a:endParaRPr lang="sv-SE" sz="2500" dirty="0">
              <a:latin typeface="Palatino Linotype" pitchFamily="18" charset="0"/>
            </a:endParaRPr>
          </a:p>
        </p:txBody>
      </p:sp>
    </p:spTree>
    <p:extLst>
      <p:ext uri="{BB962C8B-B14F-4D97-AF65-F5344CB8AC3E}">
        <p14:creationId xmlns:p14="http://schemas.microsoft.com/office/powerpoint/2010/main" val="359374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a:latin typeface="Palatino Linotype" pitchFamily="18" charset="0"/>
              </a:rPr>
              <a:t>Förebyggande socialtjänst</a:t>
            </a:r>
            <a:br>
              <a:rPr lang="sv-SE" sz="3200" dirty="0">
                <a:latin typeface="Palatino Linotype" pitchFamily="18" charset="0"/>
              </a:rPr>
            </a:br>
            <a:r>
              <a:rPr lang="sv-SE" sz="2400" dirty="0">
                <a:latin typeface="Palatino Linotype" pitchFamily="18" charset="0"/>
              </a:rPr>
              <a:t>-Generellt stöd</a:t>
            </a:r>
            <a:endParaRPr lang="sv-SE" sz="3200" dirty="0">
              <a:latin typeface="Palatino Linotype" pitchFamily="18" charset="0"/>
            </a:endParaRPr>
          </a:p>
        </p:txBody>
      </p:sp>
      <p:sp>
        <p:nvSpPr>
          <p:cNvPr id="3" name="Platshållare för innehåll 2"/>
          <p:cNvSpPr>
            <a:spLocks noGrp="1"/>
          </p:cNvSpPr>
          <p:nvPr>
            <p:ph idx="1"/>
          </p:nvPr>
        </p:nvSpPr>
        <p:spPr>
          <a:xfrm>
            <a:off x="1435608" y="980728"/>
            <a:ext cx="7498080" cy="5616624"/>
          </a:xfrm>
        </p:spPr>
        <p:txBody>
          <a:bodyPr>
            <a:normAutofit/>
          </a:bodyPr>
          <a:lstStyle/>
          <a:p>
            <a:pPr marL="82296" lvl="0" indent="0">
              <a:buClr>
                <a:srgbClr val="3891A7"/>
              </a:buClr>
              <a:buNone/>
            </a:pPr>
            <a:endParaRPr lang="sv-SE" sz="2500" b="1" dirty="0">
              <a:solidFill>
                <a:prstClr val="black"/>
              </a:solidFill>
              <a:latin typeface="Palatino Linotype" panose="02040502050505030304" pitchFamily="18" charset="0"/>
            </a:endParaRPr>
          </a:p>
          <a:p>
            <a:pPr>
              <a:buClr>
                <a:srgbClr val="3891A7"/>
              </a:buClr>
            </a:pPr>
            <a:r>
              <a:rPr lang="sv-SE" sz="2500" b="1" dirty="0">
                <a:solidFill>
                  <a:prstClr val="black"/>
                </a:solidFill>
                <a:latin typeface="Palatino Linotype" panose="02040502050505030304" pitchFamily="18" charset="0"/>
              </a:rPr>
              <a:t>Föräldrautbildning</a:t>
            </a:r>
            <a:br>
              <a:rPr lang="sv-SE" sz="2500" b="1" dirty="0">
                <a:solidFill>
                  <a:prstClr val="black"/>
                </a:solidFill>
                <a:latin typeface="Palatino Linotype" panose="02040502050505030304" pitchFamily="18" charset="0"/>
              </a:rPr>
            </a:br>
            <a:r>
              <a:rPr lang="sv-SE" sz="2500" dirty="0">
                <a:solidFill>
                  <a:prstClr val="black"/>
                </a:solidFill>
                <a:latin typeface="Palatino Linotype" panose="02040502050505030304" pitchFamily="18" charset="0"/>
              </a:rPr>
              <a:t>Ingår i familjecentralens föräldrautbildning- FUB</a:t>
            </a:r>
          </a:p>
          <a:p>
            <a:pPr lvl="0">
              <a:buClr>
                <a:srgbClr val="3891A7"/>
              </a:buClr>
            </a:pPr>
            <a:r>
              <a:rPr lang="sv-SE" sz="2500" b="1" dirty="0">
                <a:solidFill>
                  <a:prstClr val="black"/>
                </a:solidFill>
                <a:latin typeface="Palatino Linotype" panose="02040502050505030304" pitchFamily="18" charset="0"/>
              </a:rPr>
              <a:t>Babycafé och öppen förskola</a:t>
            </a:r>
          </a:p>
          <a:p>
            <a:pPr lvl="0">
              <a:buClr>
                <a:srgbClr val="3891A7"/>
              </a:buClr>
            </a:pPr>
            <a:r>
              <a:rPr lang="sv-SE" sz="2500" b="1" dirty="0">
                <a:solidFill>
                  <a:prstClr val="black"/>
                </a:solidFill>
                <a:latin typeface="Palatino Linotype" panose="02040502050505030304" pitchFamily="18" charset="0"/>
              </a:rPr>
              <a:t>Tema caféer- </a:t>
            </a:r>
            <a:r>
              <a:rPr lang="sv-SE" sz="2500" dirty="0">
                <a:solidFill>
                  <a:prstClr val="black"/>
                </a:solidFill>
                <a:latin typeface="Palatino Linotype" panose="02040502050505030304" pitchFamily="18" charset="0"/>
              </a:rPr>
              <a:t>utifrån olika teman såsom gränssättning, rutiner, sömn etc.</a:t>
            </a:r>
            <a:endParaRPr lang="sv-SE" sz="2500" b="1" dirty="0">
              <a:solidFill>
                <a:prstClr val="black"/>
              </a:solidFill>
              <a:latin typeface="Palatino Linotype" panose="02040502050505030304" pitchFamily="18" charset="0"/>
            </a:endParaRPr>
          </a:p>
          <a:p>
            <a:pPr lvl="0">
              <a:buClr>
                <a:srgbClr val="3891A7"/>
              </a:buClr>
            </a:pPr>
            <a:r>
              <a:rPr lang="sv-SE" sz="2500" b="1" dirty="0">
                <a:solidFill>
                  <a:prstClr val="black"/>
                </a:solidFill>
                <a:latin typeface="Palatino Linotype" panose="02040502050505030304" pitchFamily="18" charset="0"/>
              </a:rPr>
              <a:t>Föräldramöten- </a:t>
            </a:r>
            <a:r>
              <a:rPr lang="sv-SE" sz="2500" dirty="0">
                <a:solidFill>
                  <a:prstClr val="black"/>
                </a:solidFill>
                <a:latin typeface="Palatino Linotype" panose="02040502050505030304" pitchFamily="18" charset="0"/>
              </a:rPr>
              <a:t>informerar om FC och det stöd som finns</a:t>
            </a:r>
          </a:p>
          <a:p>
            <a:pPr lvl="0">
              <a:buClr>
                <a:srgbClr val="3891A7"/>
              </a:buClr>
            </a:pPr>
            <a:r>
              <a:rPr lang="sv-SE" sz="2500" b="1" dirty="0">
                <a:solidFill>
                  <a:prstClr val="black"/>
                </a:solidFill>
                <a:latin typeface="Palatino Linotype" panose="02040502050505030304" pitchFamily="18" charset="0"/>
              </a:rPr>
              <a:t>Växa i Värmland- </a:t>
            </a:r>
            <a:r>
              <a:rPr lang="sv-SE" sz="2500" dirty="0">
                <a:solidFill>
                  <a:prstClr val="black"/>
                </a:solidFill>
                <a:latin typeface="Palatino Linotype" panose="02040502050505030304" pitchFamily="18" charset="0"/>
              </a:rPr>
              <a:t>tematiska föräldraträffar</a:t>
            </a:r>
            <a:br>
              <a:rPr lang="sv-SE" sz="2500" b="1" dirty="0">
                <a:solidFill>
                  <a:prstClr val="black"/>
                </a:solidFill>
                <a:latin typeface="Palatino Linotype" panose="02040502050505030304" pitchFamily="18" charset="0"/>
              </a:rPr>
            </a:br>
            <a:br>
              <a:rPr lang="sv-SE" sz="2500" b="1" dirty="0">
                <a:solidFill>
                  <a:prstClr val="black"/>
                </a:solidFill>
                <a:latin typeface="Palatino Linotype" panose="02040502050505030304" pitchFamily="18" charset="0"/>
              </a:rPr>
            </a:br>
            <a:endParaRPr lang="sv-SE" sz="2500" b="1" dirty="0">
              <a:solidFill>
                <a:prstClr val="black"/>
              </a:solidFill>
              <a:latin typeface="Palatino Linotype" panose="02040502050505030304" pitchFamily="18" charset="0"/>
            </a:endParaRPr>
          </a:p>
          <a:p>
            <a:pPr marL="82296" lvl="0" indent="0">
              <a:buClr>
                <a:srgbClr val="3891A7"/>
              </a:buClr>
              <a:buNone/>
            </a:pPr>
            <a:endParaRPr lang="sv-SE" sz="2500" dirty="0">
              <a:solidFill>
                <a:prstClr val="black"/>
              </a:solidFill>
              <a:latin typeface="Palatino Linotype" panose="02040502050505030304" pitchFamily="18" charset="0"/>
            </a:endParaRPr>
          </a:p>
          <a:p>
            <a:pPr marL="82296" indent="0">
              <a:buNone/>
            </a:pPr>
            <a:endParaRPr lang="sv-SE" dirty="0"/>
          </a:p>
        </p:txBody>
      </p:sp>
    </p:spTree>
    <p:extLst>
      <p:ext uri="{BB962C8B-B14F-4D97-AF65-F5344CB8AC3E}">
        <p14:creationId xmlns:p14="http://schemas.microsoft.com/office/powerpoint/2010/main" val="254184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28437"/>
            <a:ext cx="8229600" cy="1575048"/>
          </a:xfrm>
        </p:spPr>
        <p:txBody>
          <a:bodyPr>
            <a:normAutofit fontScale="90000"/>
          </a:bodyPr>
          <a:lstStyle/>
          <a:p>
            <a:pPr algn="ctr"/>
            <a:br>
              <a:rPr lang="sv-SE" sz="4900" b="1" dirty="0">
                <a:latin typeface="Palatino Linotype" pitchFamily="18" charset="0"/>
              </a:rPr>
            </a:br>
            <a:r>
              <a:rPr lang="sv-SE" sz="4900" b="1" dirty="0">
                <a:latin typeface="Palatino Linotype" pitchFamily="18" charset="0"/>
              </a:rPr>
              <a:t>   </a:t>
            </a:r>
            <a:r>
              <a:rPr lang="sv-SE" sz="3600" dirty="0">
                <a:latin typeface="Palatino Linotype" pitchFamily="18" charset="0"/>
              </a:rPr>
              <a:t>Förebyggande socialtjänst</a:t>
            </a:r>
            <a:br>
              <a:rPr lang="sv-SE" sz="3600" dirty="0">
                <a:latin typeface="Palatino Linotype" pitchFamily="18" charset="0"/>
              </a:rPr>
            </a:br>
            <a:r>
              <a:rPr lang="sv-SE" sz="2800" dirty="0">
                <a:latin typeface="Palatino Linotype" pitchFamily="18" charset="0"/>
              </a:rPr>
              <a:t>-indikerat och riktat stöd</a:t>
            </a:r>
            <a:br>
              <a:rPr lang="sv-SE" sz="3600" dirty="0">
                <a:latin typeface="Palatino Linotype" pitchFamily="18" charset="0"/>
              </a:rPr>
            </a:br>
            <a:endParaRPr lang="sv-SE" sz="4900" dirty="0">
              <a:latin typeface="Palatino Linotype" pitchFamily="18" charset="0"/>
            </a:endParaRPr>
          </a:p>
        </p:txBody>
      </p:sp>
      <p:sp>
        <p:nvSpPr>
          <p:cNvPr id="3" name="Platshållare för innehåll 2"/>
          <p:cNvSpPr>
            <a:spLocks noGrp="1"/>
          </p:cNvSpPr>
          <p:nvPr>
            <p:ph idx="1"/>
          </p:nvPr>
        </p:nvSpPr>
        <p:spPr>
          <a:xfrm>
            <a:off x="914400" y="1484784"/>
            <a:ext cx="8229600" cy="5102027"/>
          </a:xfrm>
        </p:spPr>
        <p:txBody>
          <a:bodyPr>
            <a:normAutofit/>
          </a:bodyPr>
          <a:lstStyle/>
          <a:p>
            <a:pPr marL="0" indent="0" algn="ctr">
              <a:buNone/>
            </a:pPr>
            <a:r>
              <a:rPr lang="sv-SE" sz="2500" dirty="0">
                <a:latin typeface="Palatino Linotype" pitchFamily="18" charset="0"/>
              </a:rPr>
              <a:t>Föräldrastöd och familjesamtal är en del av Familjecentralen och Torsby kommuns förebyggande service. På familjecentralen arbetar vi på uppdrag från föräldrar - kostnadsfritt och utan registrering.</a:t>
            </a:r>
          </a:p>
          <a:p>
            <a:pPr marL="0" indent="0" algn="ctr">
              <a:buNone/>
            </a:pPr>
            <a:endParaRPr lang="sv-SE" sz="2500" dirty="0">
              <a:latin typeface="Palatino Linotype" pitchFamily="18" charset="0"/>
            </a:endParaRPr>
          </a:p>
          <a:p>
            <a:pPr marL="0" indent="0" algn="ctr">
              <a:buNone/>
            </a:pPr>
            <a:r>
              <a:rPr lang="sv-SE" sz="2500" dirty="0">
                <a:latin typeface="Palatino Linotype" pitchFamily="18" charset="0"/>
              </a:rPr>
              <a:t>Det vanligaste är att föräldrar själva tar kontakt för stöd. Kontakten kan också ske via barnhälsoteam, BMM, BVC, förskola, skola, psykolog eller genom att föräldern/familjen efter rådgivande samtal blir hänvisade av socialtjänsten m.m. </a:t>
            </a:r>
          </a:p>
          <a:p>
            <a:pPr marL="0" indent="0" algn="ctr">
              <a:buNone/>
            </a:pPr>
            <a:endParaRPr lang="sv-SE" sz="2500" dirty="0">
              <a:latin typeface="Palatino Linotype" pitchFamily="18" charset="0"/>
            </a:endParaRPr>
          </a:p>
          <a:p>
            <a:pPr marL="0" indent="0">
              <a:buNone/>
            </a:pPr>
            <a:endParaRPr lang="sv-SE" sz="2500" dirty="0">
              <a:latin typeface="Palatino Linotype" pitchFamily="18" charset="0"/>
            </a:endParaRPr>
          </a:p>
        </p:txBody>
      </p:sp>
    </p:spTree>
    <p:extLst>
      <p:ext uri="{BB962C8B-B14F-4D97-AF65-F5344CB8AC3E}">
        <p14:creationId xmlns:p14="http://schemas.microsoft.com/office/powerpoint/2010/main" val="2672352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ånd">
  <a:themeElements>
    <a:clrScheme name="Solstån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å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ån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2686</TotalTime>
  <Words>1336</Words>
  <Application>Microsoft Office PowerPoint</Application>
  <PresentationFormat>Bildspel på skärmen (4:3)</PresentationFormat>
  <Paragraphs>124</Paragraphs>
  <Slides>20</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20</vt:i4>
      </vt:variant>
    </vt:vector>
  </HeadingPairs>
  <TitlesOfParts>
    <vt:vector size="26" baseType="lpstr">
      <vt:lpstr>Calibri</vt:lpstr>
      <vt:lpstr>Gill Sans MT</vt:lpstr>
      <vt:lpstr>Palatino Linotype</vt:lpstr>
      <vt:lpstr>Verdana</vt:lpstr>
      <vt:lpstr>Wingdings 2</vt:lpstr>
      <vt:lpstr>Solstånd</vt:lpstr>
      <vt:lpstr>Föräldrar och andra viktiga vuxna</vt:lpstr>
      <vt:lpstr>Vem är jag?</vt:lpstr>
      <vt:lpstr>Vad är en familjecentral?</vt:lpstr>
      <vt:lpstr>Vad är hälsofrämjande &amp; förebyggande arbete?</vt:lpstr>
      <vt:lpstr>Skyddsfaktorer</vt:lpstr>
      <vt:lpstr>Skyddsfaktorer forts…</vt:lpstr>
      <vt:lpstr>PowerPoint-presentation</vt:lpstr>
      <vt:lpstr>Förebyggande socialtjänst -Generellt stöd</vt:lpstr>
      <vt:lpstr>    Förebyggande socialtjänst -indikerat och riktat stöd </vt:lpstr>
      <vt:lpstr>PowerPoint-presentation</vt:lpstr>
      <vt:lpstr>PowerPoint-presentation</vt:lpstr>
      <vt:lpstr>PowerPoint-presentation</vt:lpstr>
      <vt:lpstr>PowerPoint-presentation</vt:lpstr>
      <vt:lpstr>PowerPoint-presentation</vt:lpstr>
      <vt:lpstr>PowerPoint-presentation</vt:lpstr>
      <vt:lpstr>       </vt:lpstr>
      <vt:lpstr>PowerPoint-presentation</vt:lpstr>
      <vt:lpstr>PowerPoint-presentation</vt:lpstr>
      <vt:lpstr>Socialtjänst</vt:lpstr>
      <vt:lpstr>TACK FÖR MIG!  Kontaktuppgifter: Eva Lena Ueltzhöfer Mobil 070-254 87 56 eva-lena.ueltzhofer@torsby.se</vt:lpstr>
    </vt:vector>
  </TitlesOfParts>
  <Company>Torsby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är en familjecentral?</dc:title>
  <dc:creator>Eva-Lena Ueltzhöfer</dc:creator>
  <cp:lastModifiedBy>Marianne Adolfsson</cp:lastModifiedBy>
  <cp:revision>100</cp:revision>
  <cp:lastPrinted>2022-05-08T12:23:31Z</cp:lastPrinted>
  <dcterms:created xsi:type="dcterms:W3CDTF">2016-04-20T08:26:53Z</dcterms:created>
  <dcterms:modified xsi:type="dcterms:W3CDTF">2023-05-24T17:39:03Z</dcterms:modified>
</cp:coreProperties>
</file>